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852" r:id="rId5"/>
    <p:sldMasterId id="2147483894" r:id="rId6"/>
    <p:sldMasterId id="2147483903" r:id="rId7"/>
  </p:sldMasterIdLst>
  <p:notesMasterIdLst>
    <p:notesMasterId r:id="rId46"/>
  </p:notesMasterIdLst>
  <p:handoutMasterIdLst>
    <p:handoutMasterId r:id="rId47"/>
  </p:handoutMasterIdLst>
  <p:sldIdLst>
    <p:sldId id="349" r:id="rId8"/>
    <p:sldId id="2145703366" r:id="rId9"/>
    <p:sldId id="2145703369" r:id="rId10"/>
    <p:sldId id="2145703368" r:id="rId11"/>
    <p:sldId id="5550" r:id="rId12"/>
    <p:sldId id="5535" r:id="rId13"/>
    <p:sldId id="5554" r:id="rId14"/>
    <p:sldId id="408" r:id="rId15"/>
    <p:sldId id="5555" r:id="rId16"/>
    <p:sldId id="5552" r:id="rId17"/>
    <p:sldId id="2145703352" r:id="rId18"/>
    <p:sldId id="2145703347" r:id="rId19"/>
    <p:sldId id="2131" r:id="rId20"/>
    <p:sldId id="2145703349" r:id="rId21"/>
    <p:sldId id="2145703355" r:id="rId22"/>
    <p:sldId id="5556" r:id="rId23"/>
    <p:sldId id="2145703356" r:id="rId24"/>
    <p:sldId id="2145703346" r:id="rId25"/>
    <p:sldId id="2145703357" r:id="rId26"/>
    <p:sldId id="2145703348" r:id="rId27"/>
    <p:sldId id="2145703358" r:id="rId28"/>
    <p:sldId id="2145703359" r:id="rId29"/>
    <p:sldId id="1513" r:id="rId30"/>
    <p:sldId id="1514" r:id="rId31"/>
    <p:sldId id="1530" r:id="rId32"/>
    <p:sldId id="1532" r:id="rId33"/>
    <p:sldId id="2145703360" r:id="rId34"/>
    <p:sldId id="2147473492" r:id="rId35"/>
    <p:sldId id="2145703361" r:id="rId36"/>
    <p:sldId id="5557" r:id="rId37"/>
    <p:sldId id="5558" r:id="rId38"/>
    <p:sldId id="5551" r:id="rId39"/>
    <p:sldId id="2145703362" r:id="rId40"/>
    <p:sldId id="5533" r:id="rId41"/>
    <p:sldId id="2145703367" r:id="rId42"/>
    <p:sldId id="2145703353" r:id="rId43"/>
    <p:sldId id="2145703363" r:id="rId44"/>
    <p:sldId id="5534" r:id="rId45"/>
  </p:sldIdLst>
  <p:sldSz cx="12192000" cy="6858000"/>
  <p:notesSz cx="6805613" cy="9939338"/>
  <p:custDataLst>
    <p:tags r:id="rId4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69C2D91B-8E7E-4415-AE37-207AB685209F}">
          <p14:sldIdLst/>
        </p14:section>
        <p14:section name="Section par défaut" id="{CBDF3D7F-7B65-44AC-8EE6-B5C6213B5D5A}">
          <p14:sldIdLst>
            <p14:sldId id="349"/>
            <p14:sldId id="2145703366"/>
            <p14:sldId id="2145703369"/>
            <p14:sldId id="2145703368"/>
            <p14:sldId id="5550"/>
            <p14:sldId id="5535"/>
            <p14:sldId id="5554"/>
            <p14:sldId id="408"/>
            <p14:sldId id="5555"/>
            <p14:sldId id="5552"/>
            <p14:sldId id="2145703352"/>
            <p14:sldId id="2145703347"/>
            <p14:sldId id="2131"/>
            <p14:sldId id="2145703349"/>
            <p14:sldId id="2145703355"/>
            <p14:sldId id="5556"/>
            <p14:sldId id="2145703356"/>
            <p14:sldId id="2145703346"/>
            <p14:sldId id="2145703357"/>
            <p14:sldId id="2145703348"/>
            <p14:sldId id="2145703358"/>
            <p14:sldId id="2145703359"/>
            <p14:sldId id="1513"/>
            <p14:sldId id="1514"/>
            <p14:sldId id="1530"/>
            <p14:sldId id="1532"/>
            <p14:sldId id="2145703360"/>
            <p14:sldId id="2147473492"/>
            <p14:sldId id="2145703361"/>
            <p14:sldId id="5557"/>
            <p14:sldId id="5558"/>
            <p14:sldId id="5551"/>
            <p14:sldId id="2145703362"/>
            <p14:sldId id="5533"/>
            <p14:sldId id="2145703367"/>
            <p14:sldId id="2145703353"/>
            <p14:sldId id="2145703363"/>
            <p14:sldId id="5534"/>
          </p14:sldIdLst>
        </p14:section>
      </p14:sectionLst>
    </p:ext>
    <p:ext uri="{EFAFB233-063F-42B5-8137-9DF3F51BA10A}">
      <p15:sldGuideLst xmlns:p15="http://schemas.microsoft.com/office/powerpoint/2012/main">
        <p15:guide id="2" orient="horz" pos="4152">
          <p15:clr>
            <a:srgbClr val="A4A3A4"/>
          </p15:clr>
        </p15:guide>
        <p15:guide id="7" orient="horz" pos="4020" userDrawn="1">
          <p15:clr>
            <a:srgbClr val="A4A3A4"/>
          </p15:clr>
        </p15:guide>
        <p15:guide id="12" orient="horz" pos="2163" userDrawn="1">
          <p15:clr>
            <a:srgbClr val="A4A3A4"/>
          </p15:clr>
        </p15:guide>
        <p15:guide id="15" pos="384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FFFFFF"/>
    <a:srgbClr val="000000"/>
    <a:srgbClr val="333333"/>
    <a:srgbClr val="E6304B"/>
    <a:srgbClr val="E7E7E7"/>
    <a:srgbClr val="C0C0C0"/>
    <a:srgbClr val="989898"/>
    <a:srgbClr val="717171"/>
    <a:srgbClr val="C8D4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505" autoAdjust="0"/>
  </p:normalViewPr>
  <p:slideViewPr>
    <p:cSldViewPr snapToGrid="0" showGuides="1">
      <p:cViewPr varScale="1">
        <p:scale>
          <a:sx n="101" d="100"/>
          <a:sy n="101" d="100"/>
        </p:scale>
        <p:origin x="132" y="474"/>
      </p:cViewPr>
      <p:guideLst>
        <p:guide orient="horz" pos="4152"/>
        <p:guide orient="horz" pos="4020"/>
        <p:guide orient="horz" pos="2163"/>
        <p:guide pos="38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10" d="100"/>
          <a:sy n="110" d="100"/>
        </p:scale>
        <p:origin x="423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tags" Target="tags/tag1.xml"/><Relationship Id="rId8" Type="http://schemas.openxmlformats.org/officeDocument/2006/relationships/slide" Target="slides/slide1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91DDE-BA6A-4F57-909C-98F49C72955F}" type="datetimeFigureOut">
              <a:rPr lang="en-GB" smtClean="0"/>
              <a:t>17/01/2024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50D33-42BE-4A7B-9A0E-84D31BC6EF4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45535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AAC5B1-F58D-4268-BB75-9856A9D794A6}" type="datetimeFigureOut">
              <a:rPr lang="en-GB" smtClean="0"/>
              <a:t>17/01/2024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1063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900C33-90AE-4963-9AD8-3B07939F57E9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9606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0320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68826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900C33-90AE-4963-9AD8-3B07939F57E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64805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900C33-90AE-4963-9AD8-3B07939F57E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93230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900C33-90AE-4963-9AD8-3B07939F57E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77757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900C33-90AE-4963-9AD8-3B07939F57E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26916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00003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9490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2225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9449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1264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3053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0823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0353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284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6923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0154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4511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9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2" Type="http://schemas.openxmlformats.org/officeDocument/2006/relationships/image" Target="../media/image14.jpeg"/><Relationship Id="rId16" Type="http://schemas.openxmlformats.org/officeDocument/2006/relationships/image" Target="../media/image28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8.jpeg"/><Relationship Id="rId11" Type="http://schemas.openxmlformats.org/officeDocument/2006/relationships/image" Target="../media/image23.png"/><Relationship Id="rId5" Type="http://schemas.openxmlformats.org/officeDocument/2006/relationships/image" Target="../media/image17.jpeg"/><Relationship Id="rId15" Type="http://schemas.openxmlformats.org/officeDocument/2006/relationships/image" Target="../media/image27.pn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Relationship Id="rId14" Type="http://schemas.openxmlformats.org/officeDocument/2006/relationships/image" Target="../media/image26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1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1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1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13" Type="http://schemas.openxmlformats.org/officeDocument/2006/relationships/image" Target="../media/image46.pn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12" Type="http://schemas.openxmlformats.org/officeDocument/2006/relationships/image" Target="../media/image45.jpe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0.jpeg"/><Relationship Id="rId11" Type="http://schemas.openxmlformats.org/officeDocument/2006/relationships/image" Target="../media/image23.png"/><Relationship Id="rId5" Type="http://schemas.openxmlformats.org/officeDocument/2006/relationships/image" Target="../media/image39.jpeg"/><Relationship Id="rId15" Type="http://schemas.openxmlformats.org/officeDocument/2006/relationships/image" Target="../media/image48.png"/><Relationship Id="rId10" Type="http://schemas.openxmlformats.org/officeDocument/2006/relationships/image" Target="../media/image44.jpeg"/><Relationship Id="rId4" Type="http://schemas.openxmlformats.org/officeDocument/2006/relationships/image" Target="../media/image38.jpeg"/><Relationship Id="rId9" Type="http://schemas.openxmlformats.org/officeDocument/2006/relationships/image" Target="../media/image43.jpeg"/><Relationship Id="rId14" Type="http://schemas.openxmlformats.org/officeDocument/2006/relationships/image" Target="../media/image47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9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9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9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9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 2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/>
          <p:cNvSpPr>
            <a:spLocks noGrp="1"/>
          </p:cNvSpPr>
          <p:nvPr>
            <p:ph type="pic" sz="quarter" idx="13"/>
          </p:nvPr>
        </p:nvSpPr>
        <p:spPr>
          <a:xfrm>
            <a:off x="-6650" y="857"/>
            <a:ext cx="12200176" cy="6857143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D251E47-837F-4219-A381-2774C78D081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4742244"/>
            <a:ext cx="803874" cy="491279"/>
          </a:xfrm>
          <a:prstGeom prst="rect">
            <a:avLst/>
          </a:prstGeom>
          <a:noFill/>
        </p:spPr>
        <p:txBody>
          <a:bodyPr vert="horz" wrap="none" lIns="0" tIns="72000" rIns="0" bIns="0" rtlCol="0" anchor="b">
            <a:spAutoFit/>
          </a:bodyPr>
          <a:lstStyle>
            <a:lvl1pPr>
              <a:lnSpc>
                <a:spcPct val="85000"/>
              </a:lnSpc>
              <a:defRPr lang="en-GB" sz="3200" b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GB" dirty="0"/>
              <a:t>Titre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97A1F25-2412-4A14-BC3B-EF5236B165D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000" y="5309110"/>
            <a:ext cx="3590727" cy="867348"/>
          </a:xfrm>
          <a:prstGeom prst="rect">
            <a:avLst/>
          </a:prstGeom>
          <a:noFill/>
        </p:spPr>
        <p:txBody>
          <a:bodyPr vert="horz" wrap="none" lIns="0" tIns="36000" rIns="0" bIns="0" rtlCol="0">
            <a:spAutoFit/>
          </a:bodyPr>
          <a:lstStyle>
            <a:lvl1pPr>
              <a:lnSpc>
                <a:spcPct val="90000"/>
              </a:lnSpc>
              <a:defRPr lang="en-GB" sz="6000" b="1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2950585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 (black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/>
          <p:cNvSpPr>
            <a:spLocks noGrp="1"/>
          </p:cNvSpPr>
          <p:nvPr>
            <p:ph type="pic" sz="quarter" idx="13"/>
          </p:nvPr>
        </p:nvSpPr>
        <p:spPr>
          <a:xfrm>
            <a:off x="-6650" y="857"/>
            <a:ext cx="12200176" cy="6857143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en-GB" dirty="0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3846097"/>
            <a:ext cx="11466875" cy="11430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4989097"/>
            <a:ext cx="11466875" cy="112574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spcBef>
                <a:spcPts val="200"/>
              </a:spcBef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88" t="3497" r="1098" b="3193"/>
          <a:stretch/>
        </p:blipFill>
        <p:spPr bwMode="invGray">
          <a:xfrm>
            <a:off x="368300" y="558800"/>
            <a:ext cx="196273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5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 (black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162800" y="1138238"/>
            <a:ext cx="4665663" cy="1787237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62800" y="3146902"/>
            <a:ext cx="4665663" cy="188229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spcBef>
                <a:spcPts val="600"/>
              </a:spcBef>
              <a:buNone/>
              <a:defRPr sz="22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88" t="3497" r="1098" b="3193"/>
          <a:stretch/>
        </p:blipFill>
        <p:spPr bwMode="invGray">
          <a:xfrm>
            <a:off x="368300" y="558800"/>
            <a:ext cx="196273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8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2" y="2984855"/>
            <a:ext cx="11466511" cy="1585557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2400" b="1">
                <a:solidFill>
                  <a:schemeClr val="tx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59999" y="2564672"/>
            <a:ext cx="976676" cy="411163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2400" b="1">
                <a:solidFill>
                  <a:schemeClr val="tx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No.</a:t>
            </a:r>
          </a:p>
        </p:txBody>
      </p:sp>
    </p:spTree>
    <p:extLst>
      <p:ext uri="{BB962C8B-B14F-4D97-AF65-F5344CB8AC3E}">
        <p14:creationId xmlns:p14="http://schemas.microsoft.com/office/powerpoint/2010/main" val="391278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(black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59998" y="2984855"/>
            <a:ext cx="11468465" cy="1585557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2400" b="1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60363" y="2564672"/>
            <a:ext cx="976312" cy="411163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2400" b="1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No.</a:t>
            </a:r>
          </a:p>
        </p:txBody>
      </p:sp>
    </p:spTree>
    <p:extLst>
      <p:ext uri="{BB962C8B-B14F-4D97-AF65-F5344CB8AC3E}">
        <p14:creationId xmlns:p14="http://schemas.microsoft.com/office/powerpoint/2010/main" val="320094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9999" y="1708150"/>
            <a:ext cx="11466873" cy="4018118"/>
          </a:xfrm>
        </p:spPr>
        <p:txBody>
          <a:bodyPr>
            <a:noAutofit/>
          </a:bodyPr>
          <a:lstStyle>
            <a:lvl1pPr>
              <a:defRPr sz="1600" b="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6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600"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9999" y="430717"/>
            <a:ext cx="11466875" cy="4041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3" y="6394275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4BEE3-566C-4068-A777-C3A4762E861B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357188" y="909635"/>
            <a:ext cx="11477331" cy="396875"/>
          </a:xfrm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6393509"/>
            <a:ext cx="4670778" cy="197792"/>
          </a:xfrm>
        </p:spPr>
        <p:txBody>
          <a:bodyPr anchor="ctr">
            <a:noAutofit/>
          </a:bodyPr>
          <a:lstStyle>
            <a:lvl1pPr>
              <a:spcBef>
                <a:spcPts val="600"/>
              </a:spcBef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footer text</a:t>
            </a:r>
          </a:p>
        </p:txBody>
      </p:sp>
    </p:spTree>
    <p:extLst>
      <p:ext uri="{BB962C8B-B14F-4D97-AF65-F5344CB8AC3E}">
        <p14:creationId xmlns:p14="http://schemas.microsoft.com/office/powerpoint/2010/main" val="279584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0000" y="1708150"/>
            <a:ext cx="5626800" cy="4003200"/>
          </a:xfrm>
        </p:spPr>
        <p:txBody>
          <a:bodyPr>
            <a:noAutofit/>
          </a:bodyPr>
          <a:lstStyle>
            <a:lvl1pPr>
              <a:defRPr sz="1600" b="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6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600"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" name="Content Placeholder 35"/>
          <p:cNvSpPr>
            <a:spLocks noGrp="1"/>
          </p:cNvSpPr>
          <p:nvPr>
            <p:ph sz="quarter" idx="14" hasCustomPrompt="1"/>
          </p:nvPr>
        </p:nvSpPr>
        <p:spPr>
          <a:xfrm>
            <a:off x="6191574" y="1708150"/>
            <a:ext cx="5626800" cy="4003200"/>
          </a:xfrm>
        </p:spPr>
        <p:txBody>
          <a:bodyPr>
            <a:noAutofit/>
          </a:bodyPr>
          <a:lstStyle>
            <a:lvl1pPr>
              <a:defRPr sz="1600" b="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6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600"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9999" y="430717"/>
            <a:ext cx="11466875" cy="4041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3" y="6394275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4BEE3-566C-4068-A777-C3A4762E861B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357188" y="909635"/>
            <a:ext cx="11477331" cy="396875"/>
          </a:xfrm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6393509"/>
            <a:ext cx="4670778" cy="197792"/>
          </a:xfrm>
        </p:spPr>
        <p:txBody>
          <a:bodyPr anchor="ctr">
            <a:noAutofit/>
          </a:bodyPr>
          <a:lstStyle>
            <a:lvl1pPr>
              <a:spcBef>
                <a:spcPts val="600"/>
              </a:spcBef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footer text</a:t>
            </a:r>
          </a:p>
        </p:txBody>
      </p:sp>
    </p:spTree>
    <p:extLst>
      <p:ext uri="{BB962C8B-B14F-4D97-AF65-F5344CB8AC3E}">
        <p14:creationId xmlns:p14="http://schemas.microsoft.com/office/powerpoint/2010/main" val="414364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9998" y="1708150"/>
            <a:ext cx="3679200" cy="4003675"/>
          </a:xfrm>
        </p:spPr>
        <p:txBody>
          <a:bodyPr>
            <a:noAutofit/>
          </a:bodyPr>
          <a:lstStyle>
            <a:lvl1pPr>
              <a:defRPr sz="1600" b="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6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600"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251326" y="1708150"/>
            <a:ext cx="3679200" cy="4003675"/>
          </a:xfrm>
        </p:spPr>
        <p:txBody>
          <a:bodyPr>
            <a:noAutofit/>
          </a:bodyPr>
          <a:lstStyle>
            <a:lvl1pPr>
              <a:defRPr sz="1600" b="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6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600"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142653" y="1708150"/>
            <a:ext cx="3679200" cy="4003675"/>
          </a:xfrm>
        </p:spPr>
        <p:txBody>
          <a:bodyPr>
            <a:noAutofit/>
          </a:bodyPr>
          <a:lstStyle>
            <a:lvl1pPr>
              <a:defRPr sz="1600" b="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6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600"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9999" y="430717"/>
            <a:ext cx="11466875" cy="4041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357188" y="909635"/>
            <a:ext cx="11477331" cy="396875"/>
          </a:xfrm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6393509"/>
            <a:ext cx="4670778" cy="197792"/>
          </a:xfrm>
        </p:spPr>
        <p:txBody>
          <a:bodyPr anchor="ctr">
            <a:noAutofit/>
          </a:bodyPr>
          <a:lstStyle>
            <a:lvl1pPr>
              <a:spcBef>
                <a:spcPts val="600"/>
              </a:spcBef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footer text</a:t>
            </a: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3" y="6394275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4BEE3-566C-4068-A777-C3A4762E861B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337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9998" y="1708150"/>
            <a:ext cx="2714400" cy="4003675"/>
          </a:xfrm>
        </p:spPr>
        <p:txBody>
          <a:bodyPr>
            <a:noAutofit/>
          </a:bodyPr>
          <a:lstStyle>
            <a:lvl1pPr>
              <a:defRPr sz="1600" b="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6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600"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275192" y="1708150"/>
            <a:ext cx="2714400" cy="4003675"/>
          </a:xfrm>
        </p:spPr>
        <p:txBody>
          <a:bodyPr>
            <a:noAutofit/>
          </a:bodyPr>
          <a:lstStyle>
            <a:lvl1pPr>
              <a:defRPr sz="1600" b="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6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600"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 hasCustomPrompt="1"/>
          </p:nvPr>
        </p:nvSpPr>
        <p:spPr>
          <a:xfrm>
            <a:off x="6190386" y="1708150"/>
            <a:ext cx="2714400" cy="4003675"/>
          </a:xfrm>
        </p:spPr>
        <p:txBody>
          <a:bodyPr>
            <a:noAutofit/>
          </a:bodyPr>
          <a:lstStyle>
            <a:lvl1pPr>
              <a:defRPr sz="1600" b="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6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600"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6" hasCustomPrompt="1"/>
          </p:nvPr>
        </p:nvSpPr>
        <p:spPr>
          <a:xfrm>
            <a:off x="9105580" y="1708150"/>
            <a:ext cx="2714400" cy="4003675"/>
          </a:xfrm>
        </p:spPr>
        <p:txBody>
          <a:bodyPr>
            <a:noAutofit/>
          </a:bodyPr>
          <a:lstStyle>
            <a:lvl1pPr>
              <a:defRPr sz="1600" b="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6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600"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9999" y="430717"/>
            <a:ext cx="11466875" cy="4041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357188" y="909635"/>
            <a:ext cx="11477331" cy="396875"/>
          </a:xfrm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6096000" y="6393509"/>
            <a:ext cx="4670778" cy="197792"/>
          </a:xfrm>
        </p:spPr>
        <p:txBody>
          <a:bodyPr anchor="ctr">
            <a:noAutofit/>
          </a:bodyPr>
          <a:lstStyle>
            <a:lvl1pPr>
              <a:spcBef>
                <a:spcPts val="600"/>
              </a:spcBef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footer text</a:t>
            </a:r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3" y="6394275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4BEE3-566C-4068-A777-C3A4762E861B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058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9999" y="430717"/>
            <a:ext cx="11466875" cy="4041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3" y="6394275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4BEE3-566C-4068-A777-C3A4762E861B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357188" y="909635"/>
            <a:ext cx="11477331" cy="396875"/>
          </a:xfrm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6393509"/>
            <a:ext cx="4670778" cy="197792"/>
          </a:xfrm>
        </p:spPr>
        <p:txBody>
          <a:bodyPr anchor="ctr">
            <a:noAutofit/>
          </a:bodyPr>
          <a:lstStyle>
            <a:lvl1pPr>
              <a:spcBef>
                <a:spcPts val="600"/>
              </a:spcBef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footer text</a:t>
            </a:r>
          </a:p>
        </p:txBody>
      </p:sp>
    </p:spTree>
    <p:extLst>
      <p:ext uri="{BB962C8B-B14F-4D97-AF65-F5344CB8AC3E}">
        <p14:creationId xmlns:p14="http://schemas.microsoft.com/office/powerpoint/2010/main" val="183642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3" y="6394275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4BEE3-566C-4068-A777-C3A4762E861B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984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2 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0000" y="1708150"/>
            <a:ext cx="5626800" cy="4003200"/>
          </a:xfrm>
        </p:spPr>
        <p:txBody>
          <a:bodyPr>
            <a:noAutofit/>
          </a:bodyPr>
          <a:lstStyle>
            <a:lvl1pPr>
              <a:defRPr sz="1600" b="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6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600"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" name="Content Placeholder 35"/>
          <p:cNvSpPr>
            <a:spLocks noGrp="1"/>
          </p:cNvSpPr>
          <p:nvPr>
            <p:ph sz="quarter" idx="14" hasCustomPrompt="1"/>
          </p:nvPr>
        </p:nvSpPr>
        <p:spPr>
          <a:xfrm>
            <a:off x="6191574" y="1708150"/>
            <a:ext cx="5626800" cy="4003200"/>
          </a:xfrm>
        </p:spPr>
        <p:txBody>
          <a:bodyPr>
            <a:noAutofit/>
          </a:bodyPr>
          <a:lstStyle>
            <a:lvl1pPr>
              <a:defRPr sz="1600" b="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6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600"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9999" y="430717"/>
            <a:ext cx="11466875" cy="4041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3" y="6394275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4BEE3-566C-4068-A777-C3A4762E861B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357188" y="909635"/>
            <a:ext cx="11477331" cy="396875"/>
          </a:xfrm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6393509"/>
            <a:ext cx="4670778" cy="197792"/>
          </a:xfrm>
        </p:spPr>
        <p:txBody>
          <a:bodyPr anchor="ctr">
            <a:noAutofit/>
          </a:bodyPr>
          <a:lstStyle>
            <a:lvl1pPr>
              <a:spcBef>
                <a:spcPts val="600"/>
              </a:spcBef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footer text</a:t>
            </a:r>
          </a:p>
        </p:txBody>
      </p:sp>
    </p:spTree>
    <p:extLst>
      <p:ext uri="{BB962C8B-B14F-4D97-AF65-F5344CB8AC3E}">
        <p14:creationId xmlns:p14="http://schemas.microsoft.com/office/powerpoint/2010/main" val="295228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x content - no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9999" y="1708150"/>
            <a:ext cx="11466873" cy="4018118"/>
          </a:xfrm>
        </p:spPr>
        <p:txBody>
          <a:bodyPr>
            <a:noAutofit/>
          </a:bodyPr>
          <a:lstStyle>
            <a:lvl1pPr>
              <a:defRPr sz="1600" b="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6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600"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9999" y="430717"/>
            <a:ext cx="11466875" cy="4041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3" y="6394275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4BEE3-566C-4068-A777-C3A4762E861B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6393509"/>
            <a:ext cx="4670778" cy="197792"/>
          </a:xfrm>
        </p:spPr>
        <p:txBody>
          <a:bodyPr anchor="ctr">
            <a:noAutofit/>
          </a:bodyPr>
          <a:lstStyle>
            <a:lvl1pPr>
              <a:spcBef>
                <a:spcPts val="600"/>
              </a:spcBef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footer text</a:t>
            </a:r>
          </a:p>
        </p:txBody>
      </p:sp>
    </p:spTree>
    <p:extLst>
      <p:ext uri="{BB962C8B-B14F-4D97-AF65-F5344CB8AC3E}">
        <p14:creationId xmlns:p14="http://schemas.microsoft.com/office/powerpoint/2010/main" val="25618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x content - no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0000" y="1708150"/>
            <a:ext cx="5626800" cy="4003200"/>
          </a:xfrm>
        </p:spPr>
        <p:txBody>
          <a:bodyPr>
            <a:noAutofit/>
          </a:bodyPr>
          <a:lstStyle>
            <a:lvl1pPr>
              <a:defRPr sz="1600" b="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6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600"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" name="Content Placeholder 35"/>
          <p:cNvSpPr>
            <a:spLocks noGrp="1"/>
          </p:cNvSpPr>
          <p:nvPr>
            <p:ph sz="quarter" idx="14" hasCustomPrompt="1"/>
          </p:nvPr>
        </p:nvSpPr>
        <p:spPr>
          <a:xfrm>
            <a:off x="6191574" y="1708150"/>
            <a:ext cx="5626800" cy="4003200"/>
          </a:xfrm>
        </p:spPr>
        <p:txBody>
          <a:bodyPr>
            <a:noAutofit/>
          </a:bodyPr>
          <a:lstStyle>
            <a:lvl1pPr>
              <a:defRPr sz="1600" b="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6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600"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9999" y="430717"/>
            <a:ext cx="11466875" cy="4041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3" y="6394275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4BEE3-566C-4068-A777-C3A4762E861B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6393509"/>
            <a:ext cx="4670778" cy="197792"/>
          </a:xfrm>
        </p:spPr>
        <p:txBody>
          <a:bodyPr anchor="ctr">
            <a:noAutofit/>
          </a:bodyPr>
          <a:lstStyle>
            <a:lvl1pPr>
              <a:spcBef>
                <a:spcPts val="600"/>
              </a:spcBef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footer text</a:t>
            </a:r>
          </a:p>
        </p:txBody>
      </p:sp>
    </p:spTree>
    <p:extLst>
      <p:ext uri="{BB962C8B-B14F-4D97-AF65-F5344CB8AC3E}">
        <p14:creationId xmlns:p14="http://schemas.microsoft.com/office/powerpoint/2010/main" val="379877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no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9999" y="430717"/>
            <a:ext cx="11466875" cy="4041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3" y="6394275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4BEE3-566C-4068-A777-C3A4762E861B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6393509"/>
            <a:ext cx="4670778" cy="197792"/>
          </a:xfrm>
        </p:spPr>
        <p:txBody>
          <a:bodyPr anchor="ctr">
            <a:noAutofit/>
          </a:bodyPr>
          <a:lstStyle>
            <a:lvl1pPr>
              <a:spcBef>
                <a:spcPts val="600"/>
              </a:spcBef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footer text</a:t>
            </a:r>
          </a:p>
        </p:txBody>
      </p:sp>
    </p:spTree>
    <p:extLst>
      <p:ext uri="{BB962C8B-B14F-4D97-AF65-F5344CB8AC3E}">
        <p14:creationId xmlns:p14="http://schemas.microsoft.com/office/powerpoint/2010/main" val="332389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x content - no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9998" y="1708150"/>
            <a:ext cx="2714400" cy="4003675"/>
          </a:xfrm>
        </p:spPr>
        <p:txBody>
          <a:bodyPr>
            <a:noAutofit/>
          </a:bodyPr>
          <a:lstStyle>
            <a:lvl1pPr>
              <a:defRPr sz="1600" b="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6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600"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275192" y="1708150"/>
            <a:ext cx="2714400" cy="4003675"/>
          </a:xfrm>
        </p:spPr>
        <p:txBody>
          <a:bodyPr>
            <a:noAutofit/>
          </a:bodyPr>
          <a:lstStyle>
            <a:lvl1pPr>
              <a:defRPr sz="1600" b="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6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600"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 hasCustomPrompt="1"/>
          </p:nvPr>
        </p:nvSpPr>
        <p:spPr>
          <a:xfrm>
            <a:off x="6190386" y="1708150"/>
            <a:ext cx="2714400" cy="4003675"/>
          </a:xfrm>
        </p:spPr>
        <p:txBody>
          <a:bodyPr>
            <a:noAutofit/>
          </a:bodyPr>
          <a:lstStyle>
            <a:lvl1pPr>
              <a:defRPr sz="1600" b="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6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600"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6" hasCustomPrompt="1"/>
          </p:nvPr>
        </p:nvSpPr>
        <p:spPr>
          <a:xfrm>
            <a:off x="9105580" y="1708150"/>
            <a:ext cx="2714400" cy="4003675"/>
          </a:xfrm>
        </p:spPr>
        <p:txBody>
          <a:bodyPr>
            <a:noAutofit/>
          </a:bodyPr>
          <a:lstStyle>
            <a:lvl1pPr>
              <a:defRPr sz="1600" b="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6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600"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9999" y="430717"/>
            <a:ext cx="11466875" cy="4041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6096000" y="6393509"/>
            <a:ext cx="4670778" cy="197792"/>
          </a:xfrm>
        </p:spPr>
        <p:txBody>
          <a:bodyPr anchor="ctr">
            <a:noAutofit/>
          </a:bodyPr>
          <a:lstStyle>
            <a:lvl1pPr>
              <a:spcBef>
                <a:spcPts val="600"/>
              </a:spcBef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footer text</a:t>
            </a:r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3" y="6394275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4BEE3-566C-4068-A777-C3A4762E861B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161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2 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5"/>
          <p:cNvSpPr>
            <a:spLocks noGrp="1"/>
          </p:cNvSpPr>
          <p:nvPr>
            <p:ph sz="quarter" idx="14" hasCustomPrompt="1"/>
          </p:nvPr>
        </p:nvSpPr>
        <p:spPr>
          <a:xfrm>
            <a:off x="5346874" y="1613560"/>
            <a:ext cx="6480000" cy="991041"/>
          </a:xfrm>
        </p:spPr>
        <p:txBody>
          <a:bodyPr wrap="square">
            <a:spAutoFit/>
          </a:bodyPr>
          <a:lstStyle>
            <a:lvl1pPr>
              <a:lnSpc>
                <a:spcPct val="95000"/>
              </a:lnSpc>
              <a:defRPr sz="2000" b="0">
                <a:solidFill>
                  <a:srgbClr val="BD9B08"/>
                </a:solidFill>
              </a:defRPr>
            </a:lvl1pPr>
            <a:lvl2pPr marL="0" indent="0">
              <a:lnSpc>
                <a:spcPct val="95000"/>
              </a:lnSpc>
              <a:spcBef>
                <a:spcPts val="1200"/>
              </a:spcBef>
              <a:buNone/>
              <a:defRPr sz="1600">
                <a:solidFill>
                  <a:srgbClr val="000000"/>
                </a:solidFill>
              </a:defRPr>
            </a:lvl2pPr>
            <a:lvl3pPr marL="180000">
              <a:lnSpc>
                <a:spcPct val="95000"/>
              </a:lnSpc>
              <a:spcBef>
                <a:spcPts val="600"/>
              </a:spcBef>
              <a:defRPr sz="1600">
                <a:solidFill>
                  <a:srgbClr val="000000"/>
                </a:solidFill>
              </a:defRPr>
            </a:lvl3pPr>
            <a:lvl4pPr>
              <a:lnSpc>
                <a:spcPct val="90000"/>
              </a:lnSpc>
              <a:spcBef>
                <a:spcPts val="600"/>
              </a:spcBef>
              <a:defRPr sz="1600">
                <a:solidFill>
                  <a:srgbClr val="000000"/>
                </a:solidFill>
              </a:defRPr>
            </a:lvl4pPr>
            <a:lvl5pPr>
              <a:lnSpc>
                <a:spcPct val="90000"/>
              </a:lnSpc>
              <a:spcBef>
                <a:spcPts val="600"/>
              </a:spcBef>
              <a:defRPr sz="16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9999" y="430717"/>
            <a:ext cx="11466875" cy="43088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sz="2800">
                <a:solidFill>
                  <a:srgbClr val="BD9B08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3" y="6394275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4BEE3-566C-4068-A777-C3A4762E861B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363000" y="909635"/>
            <a:ext cx="11466000" cy="276999"/>
          </a:xfrm>
        </p:spPr>
        <p:txBody>
          <a:bodyPr>
            <a:spAutoFit/>
          </a:bodyPr>
          <a:lstStyle>
            <a:lvl1pPr>
              <a:defRPr sz="1800"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E38EC86B-F575-4CA8-972C-07F79F1592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59999" y="1613560"/>
            <a:ext cx="4680000" cy="414000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17" name="Content Placeholder 35">
            <a:extLst>
              <a:ext uri="{FF2B5EF4-FFF2-40B4-BE49-F238E27FC236}">
                <a16:creationId xmlns:a16="http://schemas.microsoft.com/office/drawing/2014/main" id="{2C1A388A-8C30-46FD-9B1B-0EAD7EDDD45E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5346874" y="5538869"/>
            <a:ext cx="6480000" cy="246221"/>
          </a:xfrm>
        </p:spPr>
        <p:txBody>
          <a:bodyPr wrap="square">
            <a:spAutoFit/>
          </a:bodyPr>
          <a:lstStyle>
            <a:lvl1pPr>
              <a:defRPr sz="1600" b="0">
                <a:solidFill>
                  <a:srgbClr val="BD9B08"/>
                </a:solidFill>
              </a:defRPr>
            </a:lvl1pPr>
            <a:lvl2pPr>
              <a:spcBef>
                <a:spcPts val="600"/>
              </a:spcBef>
              <a:defRPr sz="1600">
                <a:solidFill>
                  <a:srgbClr val="000000"/>
                </a:solidFill>
              </a:defRPr>
            </a:lvl2pPr>
            <a:lvl3pPr>
              <a:spcBef>
                <a:spcPts val="600"/>
              </a:spcBef>
              <a:defRPr sz="1600">
                <a:solidFill>
                  <a:srgbClr val="000000"/>
                </a:solidFill>
              </a:defRPr>
            </a:lvl3pPr>
            <a:lvl4pPr>
              <a:spcBef>
                <a:spcPts val="600"/>
              </a:spcBef>
              <a:defRPr sz="1600">
                <a:solidFill>
                  <a:srgbClr val="000000"/>
                </a:solidFill>
              </a:defRPr>
            </a:lvl4pPr>
            <a:lvl5pPr>
              <a:spcBef>
                <a:spcPts val="600"/>
              </a:spcBef>
              <a:defRPr sz="16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dirty="0"/>
              <a:t>A </a:t>
            </a:r>
            <a:r>
              <a:rPr lang="en-GB" dirty="0" err="1"/>
              <a:t>partir</a:t>
            </a:r>
            <a:r>
              <a:rPr lang="en-GB" dirty="0"/>
              <a:t> de XX€</a:t>
            </a:r>
          </a:p>
        </p:txBody>
      </p:sp>
    </p:spTree>
    <p:extLst>
      <p:ext uri="{BB962C8B-B14F-4D97-AF65-F5344CB8AC3E}">
        <p14:creationId xmlns:p14="http://schemas.microsoft.com/office/powerpoint/2010/main" val="5240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1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62799" y="1138238"/>
            <a:ext cx="4665663" cy="1787237"/>
          </a:xfrm>
        </p:spPr>
        <p:txBody>
          <a:bodyPr anchor="b">
            <a:no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62799" y="3146902"/>
            <a:ext cx="4665663" cy="1882298"/>
          </a:xfrm>
        </p:spPr>
        <p:txBody>
          <a:bodyPr anchor="t">
            <a:noAutofit/>
          </a:bodyPr>
          <a:lstStyle>
            <a:lvl1pPr marL="0" indent="0" algn="l">
              <a:spcBef>
                <a:spcPts val="60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830" y="561243"/>
            <a:ext cx="2052000" cy="41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4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1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/>
          <p:cNvSpPr>
            <a:spLocks noGrp="1"/>
          </p:cNvSpPr>
          <p:nvPr>
            <p:ph type="pic" sz="quarter" idx="13"/>
          </p:nvPr>
        </p:nvSpPr>
        <p:spPr>
          <a:xfrm>
            <a:off x="-6650" y="857"/>
            <a:ext cx="12200176" cy="6857143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000" y="3846097"/>
            <a:ext cx="11466875" cy="1143000"/>
          </a:xfrm>
        </p:spPr>
        <p:txBody>
          <a:bodyPr anchor="b">
            <a:no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000" y="4989097"/>
            <a:ext cx="11466875" cy="1125748"/>
          </a:xfrm>
        </p:spPr>
        <p:txBody>
          <a:bodyPr anchor="t">
            <a:noAutofit/>
          </a:bodyPr>
          <a:lstStyle>
            <a:lvl1pPr marL="0" indent="0" algn="l">
              <a:spcBef>
                <a:spcPts val="20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302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60362" y="2984855"/>
            <a:ext cx="11466511" cy="1585557"/>
          </a:xfrm>
        </p:spPr>
        <p:txBody>
          <a:bodyPr anchor="t"/>
          <a:lstStyle>
            <a:lvl1pPr algn="l">
              <a:spcBef>
                <a:spcPts val="200"/>
              </a:spcBef>
              <a:defRPr sz="2400" b="1">
                <a:solidFill>
                  <a:schemeClr val="tx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59999" y="2564672"/>
            <a:ext cx="976676" cy="411163"/>
          </a:xfrm>
        </p:spPr>
        <p:txBody>
          <a:bodyPr anchor="t"/>
          <a:lstStyle>
            <a:lvl1pPr algn="l">
              <a:spcBef>
                <a:spcPts val="200"/>
              </a:spcBef>
              <a:defRPr sz="2400" b="1">
                <a:solidFill>
                  <a:schemeClr val="tx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No.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3" y="6394275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4BEE3-566C-4068-A777-C3A4762E861B}" type="slidenum">
              <a:rPr lang="en-GB" smtClean="0">
                <a:solidFill>
                  <a:srgbClr val="717171"/>
                </a:solidFill>
              </a:rPr>
              <a:pPr/>
              <a:t>‹N°›</a:t>
            </a:fld>
            <a:endParaRPr lang="en-GB" dirty="0">
              <a:solidFill>
                <a:srgbClr val="717171"/>
              </a:solidFill>
            </a:endParaRPr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354012" y="6399213"/>
            <a:ext cx="5741987" cy="182562"/>
          </a:xfrm>
        </p:spPr>
        <p:txBody>
          <a:bodyPr anchor="ctr">
            <a:no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footer text</a:t>
            </a:r>
          </a:p>
        </p:txBody>
      </p:sp>
    </p:spTree>
    <p:extLst>
      <p:ext uri="{BB962C8B-B14F-4D97-AF65-F5344CB8AC3E}">
        <p14:creationId xmlns:p14="http://schemas.microsoft.com/office/powerpoint/2010/main" val="29443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(White with 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59998" y="2984855"/>
            <a:ext cx="11466875" cy="1585557"/>
          </a:xfrm>
        </p:spPr>
        <p:txBody>
          <a:bodyPr anchor="t"/>
          <a:lstStyle>
            <a:lvl1pPr algn="l">
              <a:spcBef>
                <a:spcPts val="200"/>
              </a:spcBef>
              <a:defRPr sz="2400" b="1">
                <a:solidFill>
                  <a:schemeClr val="tx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59999" y="2564672"/>
            <a:ext cx="976676" cy="411163"/>
          </a:xfrm>
        </p:spPr>
        <p:txBody>
          <a:bodyPr anchor="t"/>
          <a:lstStyle>
            <a:lvl1pPr algn="l">
              <a:spcBef>
                <a:spcPts val="200"/>
              </a:spcBef>
              <a:defRPr sz="2400" b="1">
                <a:solidFill>
                  <a:schemeClr val="tx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No.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3" y="6394275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4BEE3-566C-4068-A777-C3A4762E861B}" type="slidenum">
              <a:rPr lang="en-GB" smtClean="0">
                <a:solidFill>
                  <a:srgbClr val="717171"/>
                </a:solidFill>
              </a:rPr>
              <a:pPr/>
              <a:t>‹N°›</a:t>
            </a:fld>
            <a:endParaRPr lang="en-GB" dirty="0">
              <a:solidFill>
                <a:srgbClr val="717171"/>
              </a:solidFill>
            </a:endParaRPr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354012" y="6399213"/>
            <a:ext cx="5741987" cy="182562"/>
          </a:xfrm>
        </p:spPr>
        <p:txBody>
          <a:bodyPr anchor="ctr">
            <a:no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footer text</a:t>
            </a:r>
          </a:p>
        </p:txBody>
      </p:sp>
    </p:spTree>
    <p:extLst>
      <p:ext uri="{BB962C8B-B14F-4D97-AF65-F5344CB8AC3E}">
        <p14:creationId xmlns:p14="http://schemas.microsoft.com/office/powerpoint/2010/main" val="4950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2" y="1708149"/>
            <a:ext cx="11466511" cy="4018119"/>
          </a:xfrm>
        </p:spPr>
        <p:txBody>
          <a:bodyPr>
            <a:noAutofit/>
          </a:bodyPr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4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4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6393509"/>
            <a:ext cx="4670778" cy="197792"/>
          </a:xfrm>
        </p:spPr>
        <p:txBody>
          <a:bodyPr anchor="ctr">
            <a:noAutofit/>
          </a:bodyPr>
          <a:lstStyle>
            <a:lvl1pPr>
              <a:spcBef>
                <a:spcPts val="600"/>
              </a:spcBef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footer text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359999" y="430717"/>
            <a:ext cx="11466875" cy="4041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57188" y="909635"/>
            <a:ext cx="11477331" cy="3968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3" y="6394275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4BEE3-566C-4068-A777-C3A4762E861B}" type="slidenum">
              <a:rPr lang="en-GB" smtClean="0">
                <a:solidFill>
                  <a:srgbClr val="717171"/>
                </a:solidFill>
              </a:rPr>
              <a:pPr/>
              <a:t>‹N°›</a:t>
            </a:fld>
            <a:endParaRPr lang="en-GB" dirty="0">
              <a:solidFill>
                <a:srgbClr val="7171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78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x4 Box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6"/>
          <p:cNvSpPr>
            <a:spLocks noGrp="1"/>
          </p:cNvSpPr>
          <p:nvPr>
            <p:ph sz="quarter" idx="16"/>
          </p:nvPr>
        </p:nvSpPr>
        <p:spPr>
          <a:xfrm>
            <a:off x="3325590" y="1763191"/>
            <a:ext cx="2592000" cy="1384995"/>
          </a:xfrm>
        </p:spPr>
        <p:txBody>
          <a:bodyPr lIns="0" tIns="0">
            <a:spAutoFit/>
          </a:bodyPr>
          <a:lstStyle>
            <a:lvl1pPr>
              <a:defRPr b="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7"/>
          </p:nvPr>
        </p:nvSpPr>
        <p:spPr>
          <a:xfrm>
            <a:off x="9214767" y="1763191"/>
            <a:ext cx="2592000" cy="1384995"/>
          </a:xfrm>
        </p:spPr>
        <p:txBody>
          <a:bodyPr lIns="0" tIns="0">
            <a:spAutoFit/>
          </a:bodyPr>
          <a:lstStyle>
            <a:lvl1pPr>
              <a:defRPr b="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381000" y="1763191"/>
            <a:ext cx="2592000" cy="1384995"/>
          </a:xfrm>
        </p:spPr>
        <p:txBody>
          <a:bodyPr tIns="0">
            <a:spAutoFit/>
          </a:bodyPr>
          <a:lstStyle>
            <a:lvl1pPr>
              <a:defRPr b="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81000" y="1110158"/>
            <a:ext cx="2592000" cy="181460"/>
          </a:xfrm>
        </p:spPr>
        <p:txBody>
          <a:bodyPr>
            <a:spAutoFit/>
          </a:bodyPr>
          <a:lstStyle>
            <a:lvl1pPr>
              <a:defRPr sz="1179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3325449" y="1110158"/>
            <a:ext cx="2592000" cy="181460"/>
          </a:xfrm>
        </p:spPr>
        <p:txBody>
          <a:bodyPr lIns="0">
            <a:spAutoFit/>
          </a:bodyPr>
          <a:lstStyle>
            <a:lvl1pPr>
              <a:defRPr sz="1179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9214347" y="1110158"/>
            <a:ext cx="2592000" cy="181460"/>
          </a:xfrm>
        </p:spPr>
        <p:txBody>
          <a:bodyPr lIns="0">
            <a:spAutoFit/>
          </a:bodyPr>
          <a:lstStyle>
            <a:lvl1pPr>
              <a:defRPr sz="1179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6"/>
          <p:cNvSpPr>
            <a:spLocks noGrp="1"/>
          </p:cNvSpPr>
          <p:nvPr>
            <p:ph sz="quarter" idx="22"/>
          </p:nvPr>
        </p:nvSpPr>
        <p:spPr>
          <a:xfrm>
            <a:off x="6270179" y="1763191"/>
            <a:ext cx="2592000" cy="1384995"/>
          </a:xfrm>
        </p:spPr>
        <p:txBody>
          <a:bodyPr lIns="0" tIns="0">
            <a:spAutoFit/>
          </a:bodyPr>
          <a:lstStyle>
            <a:lvl1pPr>
              <a:defRPr b="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6269898" y="1110158"/>
            <a:ext cx="2592000" cy="181460"/>
          </a:xfrm>
        </p:spPr>
        <p:txBody>
          <a:bodyPr lIns="0">
            <a:spAutoFit/>
          </a:bodyPr>
          <a:lstStyle>
            <a:lvl1pPr>
              <a:defRPr sz="1179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56149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x Conten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708150"/>
            <a:ext cx="5626800" cy="4003675"/>
          </a:xfrm>
        </p:spPr>
        <p:txBody>
          <a:bodyPr>
            <a:noAutofit/>
          </a:bodyPr>
          <a:lstStyle>
            <a:lvl1pPr>
              <a:defRPr sz="1400" b="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4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4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8" name="Content Placeholder 35"/>
          <p:cNvSpPr>
            <a:spLocks noGrp="1"/>
          </p:cNvSpPr>
          <p:nvPr>
            <p:ph sz="quarter" idx="14"/>
          </p:nvPr>
        </p:nvSpPr>
        <p:spPr>
          <a:xfrm>
            <a:off x="6191574" y="1708150"/>
            <a:ext cx="5628408" cy="4003676"/>
          </a:xfrm>
        </p:spPr>
        <p:txBody>
          <a:bodyPr>
            <a:noAutofit/>
          </a:bodyPr>
          <a:lstStyle>
            <a:lvl1pPr>
              <a:defRPr sz="1400" b="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4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4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359999" y="430717"/>
            <a:ext cx="11466875" cy="4041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57188" y="909635"/>
            <a:ext cx="11477331" cy="3968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6393509"/>
            <a:ext cx="4670778" cy="197792"/>
          </a:xfrm>
        </p:spPr>
        <p:txBody>
          <a:bodyPr anchor="ctr">
            <a:noAutofit/>
          </a:bodyPr>
          <a:lstStyle>
            <a:lvl1pPr>
              <a:spcBef>
                <a:spcPts val="600"/>
              </a:spcBef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footer text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3" y="6394275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4BEE3-566C-4068-A777-C3A4762E861B}" type="slidenum">
              <a:rPr lang="en-GB" smtClean="0">
                <a:solidFill>
                  <a:srgbClr val="717171"/>
                </a:solidFill>
              </a:rPr>
              <a:pPr/>
              <a:t>‹N°›</a:t>
            </a:fld>
            <a:endParaRPr lang="en-GB" dirty="0">
              <a:solidFill>
                <a:srgbClr val="7171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83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3 x Content (7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998" y="1708150"/>
            <a:ext cx="3679200" cy="4003675"/>
          </a:xfrm>
        </p:spPr>
        <p:txBody>
          <a:bodyPr>
            <a:noAutofit/>
          </a:bodyPr>
          <a:lstStyle>
            <a:lvl1pPr>
              <a:defRPr sz="1400" b="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4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4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251325" y="1708150"/>
            <a:ext cx="3679200" cy="4003675"/>
          </a:xfrm>
        </p:spPr>
        <p:txBody>
          <a:bodyPr>
            <a:noAutofit/>
          </a:bodyPr>
          <a:lstStyle>
            <a:lvl1pPr>
              <a:defRPr sz="1400" b="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4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4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8142653" y="1708150"/>
            <a:ext cx="3677328" cy="4003675"/>
          </a:xfrm>
        </p:spPr>
        <p:txBody>
          <a:bodyPr>
            <a:noAutofit/>
          </a:bodyPr>
          <a:lstStyle>
            <a:lvl1pPr>
              <a:defRPr sz="1400" b="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4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4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59999" y="430717"/>
            <a:ext cx="11466875" cy="4041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357188" y="909635"/>
            <a:ext cx="11477331" cy="3968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6393509"/>
            <a:ext cx="4670778" cy="197792"/>
          </a:xfrm>
        </p:spPr>
        <p:txBody>
          <a:bodyPr anchor="ctr">
            <a:noAutofit/>
          </a:bodyPr>
          <a:lstStyle>
            <a:lvl1pPr>
              <a:spcBef>
                <a:spcPts val="600"/>
              </a:spcBef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footer text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3" y="6394275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4BEE3-566C-4068-A777-C3A4762E861B}" type="slidenum">
              <a:rPr lang="en-GB" smtClean="0">
                <a:solidFill>
                  <a:srgbClr val="717171"/>
                </a:solidFill>
              </a:rPr>
              <a:pPr/>
              <a:t>‹N°›</a:t>
            </a:fld>
            <a:endParaRPr lang="en-GB" dirty="0">
              <a:solidFill>
                <a:srgbClr val="7171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27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4 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998" y="1708150"/>
            <a:ext cx="2714400" cy="4003675"/>
          </a:xfrm>
        </p:spPr>
        <p:txBody>
          <a:bodyPr>
            <a:noAutofit/>
          </a:bodyPr>
          <a:lstStyle>
            <a:lvl1pPr>
              <a:defRPr sz="1400" b="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4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4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Content Placeholder 2"/>
          <p:cNvSpPr>
            <a:spLocks noGrp="1"/>
          </p:cNvSpPr>
          <p:nvPr>
            <p:ph idx="14"/>
          </p:nvPr>
        </p:nvSpPr>
        <p:spPr>
          <a:xfrm>
            <a:off x="3279775" y="1708150"/>
            <a:ext cx="2714400" cy="4003675"/>
          </a:xfrm>
        </p:spPr>
        <p:txBody>
          <a:bodyPr>
            <a:noAutofit/>
          </a:bodyPr>
          <a:lstStyle>
            <a:lvl1pPr>
              <a:defRPr sz="1400" b="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4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4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Content Placeholder 2"/>
          <p:cNvSpPr>
            <a:spLocks noGrp="1"/>
          </p:cNvSpPr>
          <p:nvPr>
            <p:ph idx="15"/>
          </p:nvPr>
        </p:nvSpPr>
        <p:spPr>
          <a:xfrm>
            <a:off x="6199553" y="1708150"/>
            <a:ext cx="2714400" cy="4003675"/>
          </a:xfrm>
        </p:spPr>
        <p:txBody>
          <a:bodyPr>
            <a:noAutofit/>
          </a:bodyPr>
          <a:lstStyle>
            <a:lvl1pPr>
              <a:defRPr sz="1400" b="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4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4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9105580" y="1708150"/>
            <a:ext cx="2714400" cy="4003675"/>
          </a:xfrm>
        </p:spPr>
        <p:txBody>
          <a:bodyPr>
            <a:noAutofit/>
          </a:bodyPr>
          <a:lstStyle>
            <a:lvl1pPr>
              <a:defRPr sz="1400" b="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4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4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359999" y="430717"/>
            <a:ext cx="11466875" cy="4041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357188" y="909635"/>
            <a:ext cx="11477331" cy="3968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6096000" y="6393509"/>
            <a:ext cx="4670778" cy="197792"/>
          </a:xfrm>
        </p:spPr>
        <p:txBody>
          <a:bodyPr anchor="ctr">
            <a:noAutofit/>
          </a:bodyPr>
          <a:lstStyle>
            <a:lvl1pPr>
              <a:spcBef>
                <a:spcPts val="600"/>
              </a:spcBef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footer text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3" y="6394275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4BEE3-566C-4068-A777-C3A4762E861B}" type="slidenum">
              <a:rPr lang="en-GB" smtClean="0">
                <a:solidFill>
                  <a:srgbClr val="717171"/>
                </a:solidFill>
              </a:rPr>
              <a:pPr/>
              <a:t>‹N°›</a:t>
            </a:fld>
            <a:endParaRPr lang="en-GB" dirty="0">
              <a:solidFill>
                <a:srgbClr val="7171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92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59999" y="430717"/>
            <a:ext cx="11466875" cy="4041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57188" y="909635"/>
            <a:ext cx="11477331" cy="3968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6393509"/>
            <a:ext cx="4670778" cy="197792"/>
          </a:xfrm>
        </p:spPr>
        <p:txBody>
          <a:bodyPr anchor="ctr">
            <a:noAutofit/>
          </a:bodyPr>
          <a:lstStyle>
            <a:lvl1pPr>
              <a:spcBef>
                <a:spcPts val="600"/>
              </a:spcBef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footer text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3" y="6394275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4BEE3-566C-4068-A777-C3A4762E861B}" type="slidenum">
              <a:rPr lang="en-GB" smtClean="0">
                <a:solidFill>
                  <a:srgbClr val="717171"/>
                </a:solidFill>
              </a:rPr>
              <a:pPr/>
              <a:t>‹N°›</a:t>
            </a:fld>
            <a:endParaRPr lang="en-GB" dirty="0">
              <a:solidFill>
                <a:srgbClr val="7171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18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3" y="6394275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4BEE3-566C-4068-A777-C3A4762E861B}" type="slidenum">
              <a:rPr lang="en-GB" smtClean="0">
                <a:solidFill>
                  <a:srgbClr val="717171"/>
                </a:solidFill>
              </a:rPr>
              <a:pPr/>
              <a:t>‹N°›</a:t>
            </a:fld>
            <a:endParaRPr lang="en-GB" dirty="0">
              <a:solidFill>
                <a:srgbClr val="7171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32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Black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7162800" y="1137600"/>
            <a:ext cx="4666800" cy="1789200"/>
          </a:xfrm>
        </p:spPr>
        <p:txBody>
          <a:bodyPr anchor="b">
            <a:no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7162800" y="3146400"/>
            <a:ext cx="4666800" cy="1882800"/>
          </a:xfrm>
        </p:spPr>
        <p:txBody>
          <a:bodyPr anchor="t">
            <a:noAutofit/>
          </a:bodyPr>
          <a:lstStyle>
            <a:lvl1pPr marL="0" indent="0" algn="l">
              <a:spcBef>
                <a:spcPts val="600"/>
              </a:spcBef>
              <a:buNone/>
              <a:defRPr sz="22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337830" y="561242"/>
            <a:ext cx="2052000" cy="41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5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(Black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/>
          <p:cNvSpPr>
            <a:spLocks noGrp="1"/>
          </p:cNvSpPr>
          <p:nvPr>
            <p:ph type="pic" sz="quarter" idx="13"/>
          </p:nvPr>
        </p:nvSpPr>
        <p:spPr>
          <a:xfrm>
            <a:off x="-6650" y="857"/>
            <a:ext cx="12200176" cy="68571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60000" y="3846097"/>
            <a:ext cx="11466875" cy="1143000"/>
          </a:xfrm>
        </p:spPr>
        <p:txBody>
          <a:bodyPr anchor="b">
            <a:no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360000" y="4989097"/>
            <a:ext cx="11466875" cy="1125748"/>
          </a:xfrm>
        </p:spPr>
        <p:txBody>
          <a:bodyPr anchor="t">
            <a:noAutofit/>
          </a:bodyPr>
          <a:lstStyle>
            <a:lvl1pPr marL="0" indent="0" algn="l">
              <a:spcBef>
                <a:spcPts val="200"/>
              </a:spcBef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51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(Black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59998" y="2984855"/>
            <a:ext cx="11468465" cy="1585557"/>
          </a:xfrm>
        </p:spPr>
        <p:txBody>
          <a:bodyPr anchor="t"/>
          <a:lstStyle>
            <a:lvl1pPr algn="l">
              <a:spcBef>
                <a:spcPts val="200"/>
              </a:spcBef>
              <a:defRPr sz="2400" b="1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60363" y="2564672"/>
            <a:ext cx="976312" cy="411163"/>
          </a:xfrm>
        </p:spPr>
        <p:txBody>
          <a:bodyPr anchor="t"/>
          <a:lstStyle>
            <a:lvl1pPr algn="l">
              <a:spcBef>
                <a:spcPts val="200"/>
              </a:spcBef>
              <a:defRPr sz="2400" b="1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No.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3" y="6394275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4034BEE3-566C-4068-A777-C3A4762E861B}" type="slidenum">
              <a:rPr lang="en-GB" smtClean="0">
                <a:solidFill>
                  <a:srgbClr val="FFFFFF"/>
                </a:solidFill>
              </a:rPr>
              <a:pPr/>
              <a:t>‹N°›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354012" y="6399213"/>
            <a:ext cx="5741987" cy="182562"/>
          </a:xfrm>
        </p:spPr>
        <p:txBody>
          <a:bodyPr anchor="ctr">
            <a:no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footer text</a:t>
            </a:r>
          </a:p>
        </p:txBody>
      </p:sp>
    </p:spTree>
    <p:extLst>
      <p:ext uri="{BB962C8B-B14F-4D97-AF65-F5344CB8AC3E}">
        <p14:creationId xmlns:p14="http://schemas.microsoft.com/office/powerpoint/2010/main" val="279928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(Black with image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59998" y="2984855"/>
            <a:ext cx="11466875" cy="1585557"/>
          </a:xfrm>
        </p:spPr>
        <p:txBody>
          <a:bodyPr anchor="t"/>
          <a:lstStyle>
            <a:lvl1pPr algn="l">
              <a:spcBef>
                <a:spcPts val="200"/>
              </a:spcBef>
              <a:defRPr sz="2400" b="1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59999" y="2564672"/>
            <a:ext cx="976676" cy="411163"/>
          </a:xfrm>
        </p:spPr>
        <p:txBody>
          <a:bodyPr anchor="t"/>
          <a:lstStyle>
            <a:lvl1pPr algn="l">
              <a:spcBef>
                <a:spcPts val="200"/>
              </a:spcBef>
              <a:defRPr sz="2400" b="1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No.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3" y="6394275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4034BEE3-566C-4068-A777-C3A4762E861B}" type="slidenum">
              <a:rPr lang="en-GB" smtClean="0">
                <a:solidFill>
                  <a:srgbClr val="FFFFFF"/>
                </a:solidFill>
              </a:rPr>
              <a:pPr/>
              <a:t>‹N°›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354012" y="6399213"/>
            <a:ext cx="5741987" cy="182562"/>
          </a:xfrm>
        </p:spPr>
        <p:txBody>
          <a:bodyPr anchor="ctr">
            <a:no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footer text</a:t>
            </a:r>
          </a:p>
        </p:txBody>
      </p:sp>
    </p:spTree>
    <p:extLst>
      <p:ext uri="{BB962C8B-B14F-4D97-AF65-F5344CB8AC3E}">
        <p14:creationId xmlns:p14="http://schemas.microsoft.com/office/powerpoint/2010/main" val="128826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 - no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9999" y="430717"/>
            <a:ext cx="11466875" cy="4041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3" y="6394275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4BEE3-566C-4068-A777-C3A4762E861B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6393509"/>
            <a:ext cx="4670778" cy="197792"/>
          </a:xfrm>
        </p:spPr>
        <p:txBody>
          <a:bodyPr anchor="ctr">
            <a:noAutofit/>
          </a:bodyPr>
          <a:lstStyle>
            <a:lvl1pPr>
              <a:spcBef>
                <a:spcPts val="600"/>
              </a:spcBef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footer text</a:t>
            </a:r>
          </a:p>
        </p:txBody>
      </p:sp>
    </p:spTree>
    <p:extLst>
      <p:ext uri="{BB962C8B-B14F-4D97-AF65-F5344CB8AC3E}">
        <p14:creationId xmlns:p14="http://schemas.microsoft.com/office/powerpoint/2010/main" val="66410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905202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2 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5"/>
          <p:cNvSpPr>
            <a:spLocks noGrp="1"/>
          </p:cNvSpPr>
          <p:nvPr>
            <p:ph sz="quarter" idx="14" hasCustomPrompt="1"/>
          </p:nvPr>
        </p:nvSpPr>
        <p:spPr>
          <a:xfrm>
            <a:off x="5346874" y="1613560"/>
            <a:ext cx="6480000" cy="991041"/>
          </a:xfrm>
        </p:spPr>
        <p:txBody>
          <a:bodyPr wrap="square">
            <a:spAutoFit/>
          </a:bodyPr>
          <a:lstStyle>
            <a:lvl1pPr>
              <a:lnSpc>
                <a:spcPct val="95000"/>
              </a:lnSpc>
              <a:defRPr sz="2000" b="0">
                <a:solidFill>
                  <a:srgbClr val="BD9B08"/>
                </a:solidFill>
              </a:defRPr>
            </a:lvl1pPr>
            <a:lvl2pPr marL="0" indent="0">
              <a:lnSpc>
                <a:spcPct val="95000"/>
              </a:lnSpc>
              <a:spcBef>
                <a:spcPts val="1200"/>
              </a:spcBef>
              <a:buNone/>
              <a:defRPr sz="1600">
                <a:solidFill>
                  <a:srgbClr val="000000"/>
                </a:solidFill>
              </a:defRPr>
            </a:lvl2pPr>
            <a:lvl3pPr marL="180000">
              <a:lnSpc>
                <a:spcPct val="95000"/>
              </a:lnSpc>
              <a:spcBef>
                <a:spcPts val="600"/>
              </a:spcBef>
              <a:defRPr sz="1600">
                <a:solidFill>
                  <a:srgbClr val="000000"/>
                </a:solidFill>
              </a:defRPr>
            </a:lvl3pPr>
            <a:lvl4pPr>
              <a:lnSpc>
                <a:spcPct val="90000"/>
              </a:lnSpc>
              <a:spcBef>
                <a:spcPts val="600"/>
              </a:spcBef>
              <a:defRPr sz="1600">
                <a:solidFill>
                  <a:srgbClr val="000000"/>
                </a:solidFill>
              </a:defRPr>
            </a:lvl4pPr>
            <a:lvl5pPr>
              <a:lnSpc>
                <a:spcPct val="90000"/>
              </a:lnSpc>
              <a:spcBef>
                <a:spcPts val="600"/>
              </a:spcBef>
              <a:defRPr sz="16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9999" y="430717"/>
            <a:ext cx="11466875" cy="43088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sz="2800">
                <a:solidFill>
                  <a:srgbClr val="BD9B08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3" y="6394275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4BEE3-566C-4068-A777-C3A4762E861B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363000" y="909635"/>
            <a:ext cx="11466000" cy="276999"/>
          </a:xfrm>
        </p:spPr>
        <p:txBody>
          <a:bodyPr>
            <a:spAutoFit/>
          </a:bodyPr>
          <a:lstStyle>
            <a:lvl1pPr>
              <a:defRPr sz="1800"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E38EC86B-F575-4CA8-972C-07F79F1592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59999" y="1613560"/>
            <a:ext cx="4680000" cy="414000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17" name="Content Placeholder 35">
            <a:extLst>
              <a:ext uri="{FF2B5EF4-FFF2-40B4-BE49-F238E27FC236}">
                <a16:creationId xmlns:a16="http://schemas.microsoft.com/office/drawing/2014/main" id="{2C1A388A-8C30-46FD-9B1B-0EAD7EDDD45E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5346874" y="5538869"/>
            <a:ext cx="6480000" cy="246221"/>
          </a:xfrm>
        </p:spPr>
        <p:txBody>
          <a:bodyPr wrap="square">
            <a:spAutoFit/>
          </a:bodyPr>
          <a:lstStyle>
            <a:lvl1pPr>
              <a:defRPr sz="1600" b="0">
                <a:solidFill>
                  <a:srgbClr val="BD9B08"/>
                </a:solidFill>
              </a:defRPr>
            </a:lvl1pPr>
            <a:lvl2pPr>
              <a:spcBef>
                <a:spcPts val="600"/>
              </a:spcBef>
              <a:defRPr sz="1600">
                <a:solidFill>
                  <a:srgbClr val="000000"/>
                </a:solidFill>
              </a:defRPr>
            </a:lvl2pPr>
            <a:lvl3pPr>
              <a:spcBef>
                <a:spcPts val="600"/>
              </a:spcBef>
              <a:defRPr sz="1600">
                <a:solidFill>
                  <a:srgbClr val="000000"/>
                </a:solidFill>
              </a:defRPr>
            </a:lvl3pPr>
            <a:lvl4pPr>
              <a:spcBef>
                <a:spcPts val="600"/>
              </a:spcBef>
              <a:defRPr sz="1600">
                <a:solidFill>
                  <a:srgbClr val="000000"/>
                </a:solidFill>
              </a:defRPr>
            </a:lvl4pPr>
            <a:lvl5pPr>
              <a:spcBef>
                <a:spcPts val="600"/>
              </a:spcBef>
              <a:defRPr sz="16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dirty="0"/>
              <a:t>A </a:t>
            </a:r>
            <a:r>
              <a:rPr lang="en-GB" dirty="0" err="1"/>
              <a:t>partir</a:t>
            </a:r>
            <a:r>
              <a:rPr lang="en-GB" dirty="0"/>
              <a:t> de XX€</a:t>
            </a:r>
          </a:p>
        </p:txBody>
      </p:sp>
    </p:spTree>
    <p:extLst>
      <p:ext uri="{BB962C8B-B14F-4D97-AF65-F5344CB8AC3E}">
        <p14:creationId xmlns:p14="http://schemas.microsoft.com/office/powerpoint/2010/main" val="330769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2 x content - no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0000" y="1708150"/>
            <a:ext cx="5626800" cy="1538883"/>
          </a:xfrm>
        </p:spPr>
        <p:txBody>
          <a:bodyPr>
            <a:spAutoFit/>
          </a:bodyPr>
          <a:lstStyle>
            <a:lvl1pPr>
              <a:defRPr sz="1600" b="0">
                <a:solidFill>
                  <a:srgbClr val="000000"/>
                </a:solidFill>
              </a:defRPr>
            </a:lvl1pPr>
            <a:lvl2pPr>
              <a:spcBef>
                <a:spcPts val="600"/>
              </a:spcBef>
              <a:defRPr sz="1600">
                <a:solidFill>
                  <a:srgbClr val="000000"/>
                </a:solidFill>
              </a:defRPr>
            </a:lvl2pPr>
            <a:lvl3pPr>
              <a:spcBef>
                <a:spcPts val="600"/>
              </a:spcBef>
              <a:defRPr sz="1600">
                <a:solidFill>
                  <a:srgbClr val="000000"/>
                </a:solidFill>
              </a:defRPr>
            </a:lvl3pPr>
            <a:lvl4pPr>
              <a:spcBef>
                <a:spcPts val="600"/>
              </a:spcBef>
              <a:defRPr sz="1600">
                <a:solidFill>
                  <a:srgbClr val="000000"/>
                </a:solidFill>
              </a:defRPr>
            </a:lvl4pPr>
            <a:lvl5pPr>
              <a:spcBef>
                <a:spcPts val="600"/>
              </a:spcBef>
              <a:defRPr sz="16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" name="Content Placeholder 35"/>
          <p:cNvSpPr>
            <a:spLocks noGrp="1"/>
          </p:cNvSpPr>
          <p:nvPr>
            <p:ph sz="quarter" idx="14" hasCustomPrompt="1"/>
          </p:nvPr>
        </p:nvSpPr>
        <p:spPr>
          <a:xfrm>
            <a:off x="6191574" y="1708150"/>
            <a:ext cx="5626800" cy="1538883"/>
          </a:xfrm>
        </p:spPr>
        <p:txBody>
          <a:bodyPr>
            <a:spAutoFit/>
          </a:bodyPr>
          <a:lstStyle>
            <a:lvl1pPr>
              <a:defRPr sz="1600" b="0">
                <a:solidFill>
                  <a:srgbClr val="000000"/>
                </a:solidFill>
              </a:defRPr>
            </a:lvl1pPr>
            <a:lvl2pPr>
              <a:spcBef>
                <a:spcPts val="600"/>
              </a:spcBef>
              <a:defRPr sz="1600">
                <a:solidFill>
                  <a:srgbClr val="000000"/>
                </a:solidFill>
              </a:defRPr>
            </a:lvl2pPr>
            <a:lvl3pPr>
              <a:spcBef>
                <a:spcPts val="600"/>
              </a:spcBef>
              <a:defRPr sz="1600">
                <a:solidFill>
                  <a:srgbClr val="000000"/>
                </a:solidFill>
              </a:defRPr>
            </a:lvl3pPr>
            <a:lvl4pPr>
              <a:spcBef>
                <a:spcPts val="600"/>
              </a:spcBef>
              <a:defRPr sz="1600">
                <a:solidFill>
                  <a:srgbClr val="000000"/>
                </a:solidFill>
              </a:defRPr>
            </a:lvl4pPr>
            <a:lvl5pPr>
              <a:spcBef>
                <a:spcPts val="600"/>
              </a:spcBef>
              <a:defRPr sz="16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9999" y="430717"/>
            <a:ext cx="11466875" cy="36933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3" y="6394275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4BEE3-566C-4068-A777-C3A4762E861B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6393509"/>
            <a:ext cx="4670778" cy="197792"/>
          </a:xfrm>
        </p:spPr>
        <p:txBody>
          <a:bodyPr anchor="ctr">
            <a:noAutofit/>
          </a:bodyPr>
          <a:lstStyle>
            <a:lvl1pPr>
              <a:spcBef>
                <a:spcPts val="600"/>
              </a:spcBef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footer text</a:t>
            </a:r>
          </a:p>
        </p:txBody>
      </p:sp>
    </p:spTree>
    <p:extLst>
      <p:ext uri="{BB962C8B-B14F-4D97-AF65-F5344CB8AC3E}">
        <p14:creationId xmlns:p14="http://schemas.microsoft.com/office/powerpoint/2010/main" val="368649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 2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/>
          <p:cNvSpPr>
            <a:spLocks noGrp="1"/>
          </p:cNvSpPr>
          <p:nvPr>
            <p:ph type="pic" sz="quarter" idx="13"/>
          </p:nvPr>
        </p:nvSpPr>
        <p:spPr>
          <a:xfrm>
            <a:off x="-6650" y="857"/>
            <a:ext cx="12200176" cy="6857143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3846097"/>
            <a:ext cx="11466875" cy="11430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4989097"/>
            <a:ext cx="11466875" cy="112574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spcBef>
                <a:spcPts val="20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AD088A3-EC36-4351-8444-0C70D56CF3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200" y="552450"/>
            <a:ext cx="1610076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9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 2 (black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/>
          <p:cNvSpPr>
            <a:spLocks noGrp="1"/>
          </p:cNvSpPr>
          <p:nvPr>
            <p:ph type="pic" sz="quarter" idx="13"/>
          </p:nvPr>
        </p:nvSpPr>
        <p:spPr>
          <a:xfrm>
            <a:off x="-6650" y="857"/>
            <a:ext cx="12200176" cy="6857143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en-GB" dirty="0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3846097"/>
            <a:ext cx="11466875" cy="11430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4989097"/>
            <a:ext cx="11466875" cy="112574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spcBef>
                <a:spcPts val="200"/>
              </a:spcBef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1E426AB-9D01-496F-9B3F-895AC64AD9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200" y="552450"/>
            <a:ext cx="1610075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54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 -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9999" y="430717"/>
            <a:ext cx="11466875" cy="4041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3" y="6394275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4BEE3-566C-4068-A777-C3A4762E861B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357188" y="909635"/>
            <a:ext cx="11477331" cy="396875"/>
          </a:xfrm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6393509"/>
            <a:ext cx="4670778" cy="197792"/>
          </a:xfrm>
        </p:spPr>
        <p:txBody>
          <a:bodyPr anchor="ctr">
            <a:noAutofit/>
          </a:bodyPr>
          <a:lstStyle>
            <a:lvl1pPr>
              <a:spcBef>
                <a:spcPts val="600"/>
              </a:spcBef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footer text</a:t>
            </a:r>
          </a:p>
        </p:txBody>
      </p:sp>
    </p:spTree>
    <p:extLst>
      <p:ext uri="{BB962C8B-B14F-4D97-AF65-F5344CB8AC3E}">
        <p14:creationId xmlns:p14="http://schemas.microsoft.com/office/powerpoint/2010/main" val="350890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 3 (black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22FD0DB-76F8-487D-9384-DE2C28C7A4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043" y="552450"/>
            <a:ext cx="2563827" cy="3024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A5B6AF2-51D7-4750-BBDE-DA25D42FC7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043" y="1122576"/>
            <a:ext cx="4938083" cy="39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2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4CBA3-D598-4B1F-BAA3-EE14B5154290}" type="slidenum">
              <a:rPr lang="en-AU" smtClean="0"/>
              <a:pPr/>
              <a:t>‹N°›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69541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no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9999" y="1708150"/>
            <a:ext cx="11466873" cy="4018118"/>
          </a:xfrm>
        </p:spPr>
        <p:txBody>
          <a:bodyPr>
            <a:noAutofit/>
          </a:bodyPr>
          <a:lstStyle>
            <a:lvl1pPr>
              <a:defRPr sz="1600" b="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6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600"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9999" y="260648"/>
            <a:ext cx="11466875" cy="4041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3" y="6394275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4BEE3-566C-4068-A777-C3A4762E861B}" type="slidenum">
              <a:rPr lang="en-GB" smtClean="0">
                <a:solidFill>
                  <a:srgbClr val="717171"/>
                </a:solidFill>
              </a:rPr>
              <a:pPr/>
              <a:t>‹N°›</a:t>
            </a:fld>
            <a:endParaRPr lang="en-GB" dirty="0">
              <a:solidFill>
                <a:srgbClr val="717171"/>
              </a:solidFill>
            </a:endParaRPr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6393509"/>
            <a:ext cx="4670778" cy="197792"/>
          </a:xfrm>
        </p:spPr>
        <p:txBody>
          <a:bodyPr anchor="ctr">
            <a:noAutofit/>
          </a:bodyPr>
          <a:lstStyle>
            <a:lvl1pPr>
              <a:spcBef>
                <a:spcPts val="600"/>
              </a:spcBef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footer text</a:t>
            </a:r>
          </a:p>
        </p:txBody>
      </p:sp>
    </p:spTree>
    <p:extLst>
      <p:ext uri="{BB962C8B-B14F-4D97-AF65-F5344CB8AC3E}">
        <p14:creationId xmlns:p14="http://schemas.microsoft.com/office/powerpoint/2010/main" val="194737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x content - no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0000" y="1708150"/>
            <a:ext cx="5626800" cy="4003675"/>
          </a:xfrm>
        </p:spPr>
        <p:txBody>
          <a:bodyPr>
            <a:noAutofit/>
          </a:bodyPr>
          <a:lstStyle>
            <a:lvl1pPr>
              <a:defRPr sz="1600" b="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6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600"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" name="Content Placeholder 35"/>
          <p:cNvSpPr>
            <a:spLocks noGrp="1"/>
          </p:cNvSpPr>
          <p:nvPr>
            <p:ph sz="quarter" idx="14" hasCustomPrompt="1"/>
          </p:nvPr>
        </p:nvSpPr>
        <p:spPr>
          <a:xfrm>
            <a:off x="6191574" y="1708150"/>
            <a:ext cx="5628408" cy="4003676"/>
          </a:xfrm>
        </p:spPr>
        <p:txBody>
          <a:bodyPr>
            <a:noAutofit/>
          </a:bodyPr>
          <a:lstStyle>
            <a:lvl1pPr>
              <a:defRPr sz="1600" b="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6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600"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9999" y="260648"/>
            <a:ext cx="11466875" cy="4041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3" y="6394275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4BEE3-566C-4068-A777-C3A4762E861B}" type="slidenum">
              <a:rPr lang="en-GB" smtClean="0">
                <a:solidFill>
                  <a:srgbClr val="717171"/>
                </a:solidFill>
              </a:rPr>
              <a:pPr/>
              <a:t>‹N°›</a:t>
            </a:fld>
            <a:endParaRPr lang="en-GB" dirty="0">
              <a:solidFill>
                <a:srgbClr val="717171"/>
              </a:solidFill>
            </a:endParaRP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6393509"/>
            <a:ext cx="4670778" cy="197792"/>
          </a:xfrm>
        </p:spPr>
        <p:txBody>
          <a:bodyPr anchor="ctr">
            <a:noAutofit/>
          </a:bodyPr>
          <a:lstStyle>
            <a:lvl1pPr>
              <a:spcBef>
                <a:spcPts val="600"/>
              </a:spcBef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footer text</a:t>
            </a:r>
          </a:p>
        </p:txBody>
      </p:sp>
    </p:spTree>
    <p:extLst>
      <p:ext uri="{BB962C8B-B14F-4D97-AF65-F5344CB8AC3E}">
        <p14:creationId xmlns:p14="http://schemas.microsoft.com/office/powerpoint/2010/main" val="383486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x content - no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59998" y="1708150"/>
            <a:ext cx="3679200" cy="4003675"/>
          </a:xfrm>
        </p:spPr>
        <p:txBody>
          <a:bodyPr>
            <a:noAutofit/>
          </a:bodyPr>
          <a:lstStyle>
            <a:lvl1pPr>
              <a:defRPr sz="1600" b="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6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600"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4251325" y="1708150"/>
            <a:ext cx="3679200" cy="4003675"/>
          </a:xfrm>
        </p:spPr>
        <p:txBody>
          <a:bodyPr>
            <a:noAutofit/>
          </a:bodyPr>
          <a:lstStyle>
            <a:lvl1pPr>
              <a:defRPr sz="1600" b="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6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600"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8142653" y="1708150"/>
            <a:ext cx="3677328" cy="4003675"/>
          </a:xfrm>
        </p:spPr>
        <p:txBody>
          <a:bodyPr>
            <a:noAutofit/>
          </a:bodyPr>
          <a:lstStyle>
            <a:lvl1pPr>
              <a:defRPr sz="1600" b="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6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600"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9999" y="260648"/>
            <a:ext cx="11466875" cy="4041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6393509"/>
            <a:ext cx="4670778" cy="197792"/>
          </a:xfrm>
        </p:spPr>
        <p:txBody>
          <a:bodyPr anchor="ctr">
            <a:noAutofit/>
          </a:bodyPr>
          <a:lstStyle>
            <a:lvl1pPr>
              <a:spcBef>
                <a:spcPts val="600"/>
              </a:spcBef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footer text</a:t>
            </a: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3" y="6394275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4BEE3-566C-4068-A777-C3A4762E861B}" type="slidenum">
              <a:rPr lang="en-GB" smtClean="0">
                <a:solidFill>
                  <a:srgbClr val="717171"/>
                </a:solidFill>
              </a:rPr>
              <a:pPr/>
              <a:t>‹N°›</a:t>
            </a:fld>
            <a:endParaRPr lang="en-GB" dirty="0">
              <a:solidFill>
                <a:srgbClr val="7171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no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3D30F9-44FF-417B-8734-E9A11A9FE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748DF50-ED04-4361-9BE5-CFCC158E4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08029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x content - no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9998" y="1708150"/>
            <a:ext cx="2714400" cy="4003675"/>
          </a:xfrm>
        </p:spPr>
        <p:txBody>
          <a:bodyPr>
            <a:noAutofit/>
          </a:bodyPr>
          <a:lstStyle>
            <a:lvl1pPr>
              <a:defRPr sz="1600" b="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6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600"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279775" y="1708150"/>
            <a:ext cx="2714400" cy="4003675"/>
          </a:xfrm>
        </p:spPr>
        <p:txBody>
          <a:bodyPr>
            <a:noAutofit/>
          </a:bodyPr>
          <a:lstStyle>
            <a:lvl1pPr>
              <a:defRPr sz="1600" b="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6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600"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 hasCustomPrompt="1"/>
          </p:nvPr>
        </p:nvSpPr>
        <p:spPr>
          <a:xfrm>
            <a:off x="6199553" y="1708150"/>
            <a:ext cx="2714400" cy="4003675"/>
          </a:xfrm>
        </p:spPr>
        <p:txBody>
          <a:bodyPr>
            <a:noAutofit/>
          </a:bodyPr>
          <a:lstStyle>
            <a:lvl1pPr>
              <a:defRPr sz="1600" b="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6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600"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6" hasCustomPrompt="1"/>
          </p:nvPr>
        </p:nvSpPr>
        <p:spPr>
          <a:xfrm>
            <a:off x="9105580" y="1708150"/>
            <a:ext cx="2714400" cy="4003675"/>
          </a:xfrm>
        </p:spPr>
        <p:txBody>
          <a:bodyPr>
            <a:noAutofit/>
          </a:bodyPr>
          <a:lstStyle>
            <a:lvl1pPr>
              <a:defRPr sz="1600" b="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6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600"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9999" y="268257"/>
            <a:ext cx="11466875" cy="4041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6096000" y="6393509"/>
            <a:ext cx="4670778" cy="197792"/>
          </a:xfrm>
        </p:spPr>
        <p:txBody>
          <a:bodyPr anchor="ctr">
            <a:noAutofit/>
          </a:bodyPr>
          <a:lstStyle>
            <a:lvl1pPr>
              <a:spcBef>
                <a:spcPts val="600"/>
              </a:spcBef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footer text</a:t>
            </a:r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3" y="6394275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4BEE3-566C-4068-A777-C3A4762E861B}" type="slidenum">
              <a:rPr lang="en-GB" smtClean="0">
                <a:solidFill>
                  <a:srgbClr val="717171"/>
                </a:solidFill>
              </a:rPr>
              <a:pPr/>
              <a:t>‹N°›</a:t>
            </a:fld>
            <a:endParaRPr lang="en-GB" dirty="0">
              <a:solidFill>
                <a:srgbClr val="7171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67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no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9999" y="260648"/>
            <a:ext cx="11466875" cy="4041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3" y="6394275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4BEE3-566C-4068-A777-C3A4762E861B}" type="slidenum">
              <a:rPr lang="en-GB" smtClean="0">
                <a:solidFill>
                  <a:srgbClr val="717171"/>
                </a:solidFill>
              </a:rPr>
              <a:pPr/>
              <a:t>‹N°›</a:t>
            </a:fld>
            <a:endParaRPr lang="en-GB" dirty="0">
              <a:solidFill>
                <a:srgbClr val="717171"/>
              </a:solidFill>
            </a:endParaRPr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6393509"/>
            <a:ext cx="4670778" cy="197792"/>
          </a:xfrm>
        </p:spPr>
        <p:txBody>
          <a:bodyPr anchor="ctr">
            <a:noAutofit/>
          </a:bodyPr>
          <a:lstStyle>
            <a:lvl1pPr>
              <a:spcBef>
                <a:spcPts val="600"/>
              </a:spcBef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footer text</a:t>
            </a:r>
          </a:p>
        </p:txBody>
      </p:sp>
    </p:spTree>
    <p:extLst>
      <p:ext uri="{BB962C8B-B14F-4D97-AF65-F5344CB8AC3E}">
        <p14:creationId xmlns:p14="http://schemas.microsoft.com/office/powerpoint/2010/main" val="242463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1 (black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7200" y="1138238"/>
            <a:ext cx="4666800" cy="17892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7200" y="3147038"/>
            <a:ext cx="4666800" cy="18828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spcBef>
                <a:spcPts val="600"/>
              </a:spcBef>
              <a:buNone/>
              <a:defRPr sz="22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00" y="457201"/>
            <a:ext cx="2567641" cy="49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6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 - no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9999" y="430717"/>
            <a:ext cx="11466875" cy="4041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3" y="6394275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4BEE3-566C-4068-A777-C3A4762E861B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5" name="Rectangle 4"/>
          <p:cNvSpPr/>
          <p:nvPr userDrawn="1"/>
        </p:nvSpPr>
        <p:spPr>
          <a:xfrm>
            <a:off x="6003776" y="6392933"/>
            <a:ext cx="15937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+mn-lt"/>
              </a:rPr>
              <a:t>Baromètre d’image FDJ - 2018</a:t>
            </a:r>
          </a:p>
        </p:txBody>
      </p:sp>
    </p:spTree>
    <p:extLst>
      <p:ext uri="{BB962C8B-B14F-4D97-AF65-F5344CB8AC3E}">
        <p14:creationId xmlns:p14="http://schemas.microsoft.com/office/powerpoint/2010/main" val="385864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header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2" y="2984855"/>
            <a:ext cx="11466511" cy="1585557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2400" b="1">
                <a:solidFill>
                  <a:schemeClr val="tx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59999" y="2564672"/>
            <a:ext cx="976676" cy="411163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2400" b="1">
                <a:solidFill>
                  <a:schemeClr val="tx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No.</a:t>
            </a:r>
          </a:p>
        </p:txBody>
      </p:sp>
    </p:spTree>
    <p:extLst>
      <p:ext uri="{BB962C8B-B14F-4D97-AF65-F5344CB8AC3E}">
        <p14:creationId xmlns:p14="http://schemas.microsoft.com/office/powerpoint/2010/main" val="10196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061D49-1E65-43EF-96C6-670E57051D3F}"/>
              </a:ext>
            </a:extLst>
          </p:cNvPr>
          <p:cNvSpPr/>
          <p:nvPr userDrawn="1"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rgbClr val="0026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text, beverage&#10;&#10;Description automatically generated">
            <a:extLst>
              <a:ext uri="{FF2B5EF4-FFF2-40B4-BE49-F238E27FC236}">
                <a16:creationId xmlns:a16="http://schemas.microsoft.com/office/drawing/2014/main" id="{09FA027C-8923-44D2-B039-5EE3FE5D34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4" name="Picture 3" descr="A picture containing tree, electronics, person, outdoor&#10;&#10;Description automatically generated">
            <a:extLst>
              <a:ext uri="{FF2B5EF4-FFF2-40B4-BE49-F238E27FC236}">
                <a16:creationId xmlns:a16="http://schemas.microsoft.com/office/drawing/2014/main" id="{3E935661-9A8E-4DC7-A700-CB95EFD541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0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5" name="Picture 4" descr="A picture containing text, person, bottle&#10;&#10;Description automatically generated">
            <a:extLst>
              <a:ext uri="{FF2B5EF4-FFF2-40B4-BE49-F238E27FC236}">
                <a16:creationId xmlns:a16="http://schemas.microsoft.com/office/drawing/2014/main" id="{A64D5F30-9A0C-482C-9E04-51BBDFC1AE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0" y="0"/>
            <a:ext cx="3048000" cy="6857999"/>
          </a:xfrm>
          <a:custGeom>
            <a:avLst/>
            <a:gdLst>
              <a:gd name="connsiteX0" fmla="*/ 0 w 3048000"/>
              <a:gd name="connsiteY0" fmla="*/ 0 h 6857999"/>
              <a:gd name="connsiteX1" fmla="*/ 3048000 w 3048000"/>
              <a:gd name="connsiteY1" fmla="*/ 0 h 6857999"/>
              <a:gd name="connsiteX2" fmla="*/ 3048000 w 3048000"/>
              <a:gd name="connsiteY2" fmla="*/ 6857999 h 6857999"/>
              <a:gd name="connsiteX3" fmla="*/ 0 w 3048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7999">
                <a:moveTo>
                  <a:pt x="0" y="0"/>
                </a:moveTo>
                <a:lnTo>
                  <a:pt x="3048000" y="0"/>
                </a:lnTo>
                <a:lnTo>
                  <a:pt x="3048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pic>
        <p:nvPicPr>
          <p:cNvPr id="6" name="Picture 5" descr="A picture containing website&#10;&#10;Description automatically generated">
            <a:extLst>
              <a:ext uri="{FF2B5EF4-FFF2-40B4-BE49-F238E27FC236}">
                <a16:creationId xmlns:a16="http://schemas.microsoft.com/office/drawing/2014/main" id="{52714BB2-0AD6-4B10-A5E4-2AAB42841A7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Picture 6" descr="A picture containing person, table, sitting, indoor&#10;&#10;Description automatically generated">
            <a:extLst>
              <a:ext uri="{FF2B5EF4-FFF2-40B4-BE49-F238E27FC236}">
                <a16:creationId xmlns:a16="http://schemas.microsoft.com/office/drawing/2014/main" id="{6CE4BBFF-C9A1-4B32-81AA-A2ECB6153BC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8" name="Picture 7" descr="A picture containing person, outdoor, people&#10;&#10;Description automatically generated">
            <a:extLst>
              <a:ext uri="{FF2B5EF4-FFF2-40B4-BE49-F238E27FC236}">
                <a16:creationId xmlns:a16="http://schemas.microsoft.com/office/drawing/2014/main" id="{A926C321-7C3D-417D-9161-9B8FDB9FC51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04800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9" name="Picture 8" descr="A picture containing coffee, breakfast, meal&#10;&#10;Description automatically generated">
            <a:extLst>
              <a:ext uri="{FF2B5EF4-FFF2-40B4-BE49-F238E27FC236}">
                <a16:creationId xmlns:a16="http://schemas.microsoft.com/office/drawing/2014/main" id="{ED0C79B8-DF73-42AD-9844-5CC7C3D03AA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1D08C949-713A-4E41-9D3B-6A159C3D7A77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1" name="Picture 10" descr="A picture containing cup, food, drink, beverage&#10;&#10;Description automatically generated">
            <a:extLst>
              <a:ext uri="{FF2B5EF4-FFF2-40B4-BE49-F238E27FC236}">
                <a16:creationId xmlns:a16="http://schemas.microsoft.com/office/drawing/2014/main" id="{8095D708-0E2A-4BB8-82DD-A9B06BE87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" name="Picture 11" descr="A picture containing text, bottle, beverage, fruit drink&#10;&#10;Description automatically generated">
            <a:extLst>
              <a:ext uri="{FF2B5EF4-FFF2-40B4-BE49-F238E27FC236}">
                <a16:creationId xmlns:a16="http://schemas.microsoft.com/office/drawing/2014/main" id="{197A0202-FF09-4E84-AA09-A18E457F71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302" t="4484" r="30039" b="7452"/>
          <a:stretch/>
        </p:blipFill>
        <p:spPr>
          <a:xfrm>
            <a:off x="914400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3" name="Picture 12" descr="A picture containing indoor, fruit, counter, orange&#10;&#10;Description automatically generated">
            <a:extLst>
              <a:ext uri="{FF2B5EF4-FFF2-40B4-BE49-F238E27FC236}">
                <a16:creationId xmlns:a16="http://schemas.microsoft.com/office/drawing/2014/main" id="{70F947CE-AC24-4621-8F15-1BFE5D11AD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4" name="Picture 13" descr="A picture containing text, person, bottle&#10;&#10;Description automatically generated">
            <a:extLst>
              <a:ext uri="{FF2B5EF4-FFF2-40B4-BE49-F238E27FC236}">
                <a16:creationId xmlns:a16="http://schemas.microsoft.com/office/drawing/2014/main" id="{7F9A9FDE-87F4-4C06-96C6-A5AD9AD321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C278000-7E27-428E-9372-35CDEECBB1EB}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rgbClr val="002677"/>
          </a:solidFill>
          <a:ln>
            <a:solidFill>
              <a:srgbClr val="0026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A32C17-1F58-4D48-97E6-DF1BBF81FF93}"/>
              </a:ext>
            </a:extLst>
          </p:cNvPr>
          <p:cNvSpPr/>
          <p:nvPr userDrawn="1"/>
        </p:nvSpPr>
        <p:spPr>
          <a:xfrm>
            <a:off x="3048000" y="0"/>
            <a:ext cx="3048000" cy="6858000"/>
          </a:xfrm>
          <a:prstGeom prst="rect">
            <a:avLst/>
          </a:prstGeom>
          <a:solidFill>
            <a:srgbClr val="002677"/>
          </a:solidFill>
          <a:ln>
            <a:solidFill>
              <a:srgbClr val="0026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64C709-6916-4AC5-8A0E-BE9BB2E82B13}"/>
              </a:ext>
            </a:extLst>
          </p:cNvPr>
          <p:cNvSpPr/>
          <p:nvPr userDrawn="1"/>
        </p:nvSpPr>
        <p:spPr>
          <a:xfrm>
            <a:off x="6096000" y="0"/>
            <a:ext cx="3048000" cy="6858000"/>
          </a:xfrm>
          <a:prstGeom prst="rect">
            <a:avLst/>
          </a:prstGeom>
          <a:solidFill>
            <a:srgbClr val="002677"/>
          </a:solidFill>
          <a:ln>
            <a:solidFill>
              <a:srgbClr val="0026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AB42A3-D517-4C72-8449-C5D5949C458C}"/>
              </a:ext>
            </a:extLst>
          </p:cNvPr>
          <p:cNvSpPr/>
          <p:nvPr userDrawn="1"/>
        </p:nvSpPr>
        <p:spPr>
          <a:xfrm>
            <a:off x="9144000" y="0"/>
            <a:ext cx="3048000" cy="6858000"/>
          </a:xfrm>
          <a:prstGeom prst="rect">
            <a:avLst/>
          </a:prstGeom>
          <a:solidFill>
            <a:srgbClr val="002677"/>
          </a:solidFill>
          <a:ln>
            <a:solidFill>
              <a:srgbClr val="0026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traight Connector 20">
            <a:extLst>
              <a:ext uri="{FF2B5EF4-FFF2-40B4-BE49-F238E27FC236}">
                <a16:creationId xmlns:a16="http://schemas.microsoft.com/office/drawing/2014/main" id="{A579F4E0-A221-4323-6D57-9E4A2B3E6E82}"/>
              </a:ext>
            </a:extLst>
          </p:cNvPr>
          <p:cNvCxnSpPr>
            <a:cxnSpLocks/>
          </p:cNvCxnSpPr>
          <p:nvPr userDrawn="1"/>
        </p:nvCxnSpPr>
        <p:spPr>
          <a:xfrm>
            <a:off x="1914618" y="3397325"/>
            <a:ext cx="836276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>
            <a:extLst>
              <a:ext uri="{FF2B5EF4-FFF2-40B4-BE49-F238E27FC236}">
                <a16:creationId xmlns:a16="http://schemas.microsoft.com/office/drawing/2014/main" id="{3A3816A1-2F6A-9013-35D3-47376D10BD90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24930" y="1036730"/>
            <a:ext cx="3942138" cy="1248444"/>
          </a:xfrm>
          <a:prstGeom prst="rect">
            <a:avLst/>
          </a:prstGeom>
        </p:spPr>
      </p:pic>
      <p:sp>
        <p:nvSpPr>
          <p:cNvPr id="26" name="Titre 23">
            <a:extLst>
              <a:ext uri="{FF2B5EF4-FFF2-40B4-BE49-F238E27FC236}">
                <a16:creationId xmlns:a16="http://schemas.microsoft.com/office/drawing/2014/main" id="{C000C466-7940-139F-A539-D456EC63A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69" y="3849372"/>
            <a:ext cx="10837863" cy="1169365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8AABF3A9-5039-6578-1E9B-68C0D857D86C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0090" y="6045863"/>
            <a:ext cx="1729959" cy="74878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9C36987-8D59-AA9D-D41A-D8DF5D18B64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950" y="6310606"/>
            <a:ext cx="1162050" cy="21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19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: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ree, outdoor, person, forest&#10;&#10;Description automatically generated">
            <a:extLst>
              <a:ext uri="{FF2B5EF4-FFF2-40B4-BE49-F238E27FC236}">
                <a16:creationId xmlns:a16="http://schemas.microsoft.com/office/drawing/2014/main" id="{0500D02C-ED0E-4C24-A2A8-A47D2D0B41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545" y="0"/>
            <a:ext cx="7209767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B44C4B-4869-4093-A1F8-FC7386930395}"/>
              </a:ext>
            </a:extLst>
          </p:cNvPr>
          <p:cNvSpPr/>
          <p:nvPr userDrawn="1"/>
        </p:nvSpPr>
        <p:spPr>
          <a:xfrm>
            <a:off x="1161695" y="-1"/>
            <a:ext cx="4515205" cy="6858001"/>
          </a:xfrm>
          <a:prstGeom prst="rect">
            <a:avLst/>
          </a:prstGeom>
          <a:solidFill>
            <a:schemeClr val="tx2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3C29E3-80DD-453E-8BFF-D5BA44571C41}"/>
              </a:ext>
            </a:extLst>
          </p:cNvPr>
          <p:cNvSpPr/>
          <p:nvPr userDrawn="1"/>
        </p:nvSpPr>
        <p:spPr>
          <a:xfrm>
            <a:off x="0" y="-1"/>
            <a:ext cx="4515205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10667-DE0C-406F-ABAB-1605DFB73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Insert Section title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35634D-C28F-4BF0-BE53-7F846FCBD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F9A4F6-7BA3-4126-88A5-A8B8CE7104E5}" type="slidenum">
              <a:rPr lang="en-GB" smtClean="0"/>
              <a:pPr/>
              <a:t>‹N°›</a:t>
            </a:fld>
            <a:endParaRPr lang="en-GB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7D01083-5B0D-4652-8BAE-AF78AC8485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7757" y="5866159"/>
            <a:ext cx="1659482" cy="5255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4EB386-55D4-4C75-82D9-19AEA17F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438476"/>
            <a:ext cx="3639568" cy="2852737"/>
          </a:xfrm>
        </p:spPr>
        <p:txBody>
          <a:bodyPr anchor="b">
            <a:noAutofit/>
          </a:bodyPr>
          <a:lstStyle>
            <a:lvl1pPr marL="0" algn="l" defTabSz="914400" rtl="0" eaLnBrk="1" latinLnBrk="0" hangingPunct="1">
              <a:defRPr lang="en-GB" sz="3600" kern="1200" cap="all" baseline="0" dirty="0">
                <a:solidFill>
                  <a:schemeClr val="bg1"/>
                </a:solidFill>
                <a:latin typeface="Oswald SemiBold" pitchFamily="2" charset="0"/>
                <a:ea typeface="+mn-ea"/>
                <a:cs typeface="Aharoni" panose="02010803020104030203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AF6153B-88E0-4141-AF10-03BD087EF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375" y="3503829"/>
            <a:ext cx="3639568" cy="1500187"/>
          </a:xfrm>
        </p:spPr>
        <p:txBody>
          <a:bodyPr>
            <a:noAutofit/>
          </a:bodyPr>
          <a:lstStyle>
            <a:lvl1pPr marL="0" indent="0">
              <a:buNone/>
              <a:defRPr lang="en-US" sz="1800" kern="1200" cap="none" baseline="0" dirty="0">
                <a:solidFill>
                  <a:schemeClr val="bg1"/>
                </a:solidFill>
                <a:latin typeface="Oswald Light" pitchFamily="2" charset="0"/>
                <a:ea typeface="+mn-ea"/>
                <a:cs typeface="Aharoni" panose="02010803020104030203" pitchFamily="2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104B91F-3198-18E6-B274-51864DD90AD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6971" y="5341329"/>
            <a:ext cx="1054544" cy="136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31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avy: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glass cups with strawberries in them&#10;&#10;Description automatically generated with low confidence">
            <a:extLst>
              <a:ext uri="{FF2B5EF4-FFF2-40B4-BE49-F238E27FC236}">
                <a16:creationId xmlns:a16="http://schemas.microsoft.com/office/drawing/2014/main" id="{B824E8E8-FD65-161A-1C0C-A7B170C931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15205" y="-3"/>
            <a:ext cx="708942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B44C4B-4869-4093-A1F8-FC7386930395}"/>
              </a:ext>
            </a:extLst>
          </p:cNvPr>
          <p:cNvSpPr/>
          <p:nvPr userDrawn="1"/>
        </p:nvSpPr>
        <p:spPr>
          <a:xfrm>
            <a:off x="1161695" y="-1"/>
            <a:ext cx="4515205" cy="6858001"/>
          </a:xfrm>
          <a:prstGeom prst="rect">
            <a:avLst/>
          </a:prstGeom>
          <a:solidFill>
            <a:schemeClr val="tx2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3C29E3-80DD-453E-8BFF-D5BA44571C41}"/>
              </a:ext>
            </a:extLst>
          </p:cNvPr>
          <p:cNvSpPr/>
          <p:nvPr userDrawn="1"/>
        </p:nvSpPr>
        <p:spPr>
          <a:xfrm>
            <a:off x="0" y="-1"/>
            <a:ext cx="4515205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10667-DE0C-406F-ABAB-1605DFB73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Insert Section title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35634D-C28F-4BF0-BE53-7F846FCBD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F9A4F6-7BA3-4126-88A5-A8B8CE7104E5}" type="slidenum">
              <a:rPr lang="en-GB" smtClean="0"/>
              <a:pPr/>
              <a:t>‹N°›</a:t>
            </a:fld>
            <a:endParaRPr lang="en-GB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7D01083-5B0D-4652-8BAE-AF78AC8485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7757" y="5866159"/>
            <a:ext cx="1659482" cy="5255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4EB386-55D4-4C75-82D9-19AEA17F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438476"/>
            <a:ext cx="3639568" cy="2852737"/>
          </a:xfrm>
        </p:spPr>
        <p:txBody>
          <a:bodyPr anchor="b">
            <a:noAutofit/>
          </a:bodyPr>
          <a:lstStyle>
            <a:lvl1pPr marL="0" algn="l" defTabSz="914400" rtl="0" eaLnBrk="1" latinLnBrk="0" hangingPunct="1">
              <a:defRPr lang="en-GB" sz="3600" kern="1200" cap="all" baseline="0" dirty="0">
                <a:solidFill>
                  <a:schemeClr val="bg1"/>
                </a:solidFill>
                <a:latin typeface="Oswald SemiBold" pitchFamily="2" charset="0"/>
                <a:ea typeface="+mn-ea"/>
                <a:cs typeface="Aharoni" panose="02010803020104030203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AF6153B-88E0-4141-AF10-03BD087EF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375" y="3503829"/>
            <a:ext cx="3639568" cy="1500187"/>
          </a:xfrm>
        </p:spPr>
        <p:txBody>
          <a:bodyPr>
            <a:noAutofit/>
          </a:bodyPr>
          <a:lstStyle>
            <a:lvl1pPr marL="0" indent="0">
              <a:buNone/>
              <a:defRPr lang="en-US" sz="1800" kern="1200" cap="none" baseline="0" dirty="0">
                <a:solidFill>
                  <a:schemeClr val="bg1"/>
                </a:solidFill>
                <a:latin typeface="Oswald Light" pitchFamily="2" charset="0"/>
                <a:ea typeface="+mn-ea"/>
                <a:cs typeface="Aharoni" panose="02010803020104030203" pitchFamily="2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104B91F-3198-18E6-B274-51864DD90AD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6971" y="5341329"/>
            <a:ext cx="1054544" cy="136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03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avy: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8" descr="A picture containing meal&#10;&#10;Description automatically generated">
            <a:extLst>
              <a:ext uri="{FF2B5EF4-FFF2-40B4-BE49-F238E27FC236}">
                <a16:creationId xmlns:a16="http://schemas.microsoft.com/office/drawing/2014/main" id="{0789AB0F-D3B9-4D99-B5B3-F976D7C0B2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4" y="-1"/>
            <a:ext cx="11554688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B44C4B-4869-4093-A1F8-FC7386930395}"/>
              </a:ext>
            </a:extLst>
          </p:cNvPr>
          <p:cNvSpPr/>
          <p:nvPr userDrawn="1"/>
        </p:nvSpPr>
        <p:spPr>
          <a:xfrm>
            <a:off x="1161695" y="-1"/>
            <a:ext cx="4515205" cy="6858001"/>
          </a:xfrm>
          <a:prstGeom prst="rect">
            <a:avLst/>
          </a:prstGeom>
          <a:solidFill>
            <a:schemeClr val="tx2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3C29E3-80DD-453E-8BFF-D5BA44571C41}"/>
              </a:ext>
            </a:extLst>
          </p:cNvPr>
          <p:cNvSpPr/>
          <p:nvPr userDrawn="1"/>
        </p:nvSpPr>
        <p:spPr>
          <a:xfrm>
            <a:off x="0" y="-1"/>
            <a:ext cx="4515205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10667-DE0C-406F-ABAB-1605DFB73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Insert Section title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35634D-C28F-4BF0-BE53-7F846FCBD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F9A4F6-7BA3-4126-88A5-A8B8CE7104E5}" type="slidenum">
              <a:rPr lang="en-GB" smtClean="0"/>
              <a:pPr/>
              <a:t>‹N°›</a:t>
            </a:fld>
            <a:endParaRPr lang="en-GB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7D01083-5B0D-4652-8BAE-AF78AC8485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7757" y="5866159"/>
            <a:ext cx="1659482" cy="5255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4EB386-55D4-4C75-82D9-19AEA17F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438476"/>
            <a:ext cx="3639568" cy="2852737"/>
          </a:xfrm>
        </p:spPr>
        <p:txBody>
          <a:bodyPr anchor="b">
            <a:noAutofit/>
          </a:bodyPr>
          <a:lstStyle>
            <a:lvl1pPr marL="0" algn="l" defTabSz="914400" rtl="0" eaLnBrk="1" latinLnBrk="0" hangingPunct="1">
              <a:defRPr lang="en-GB" sz="3600" kern="1200" cap="all" baseline="0" dirty="0">
                <a:solidFill>
                  <a:schemeClr val="bg1"/>
                </a:solidFill>
                <a:latin typeface="Oswald SemiBold" pitchFamily="2" charset="0"/>
                <a:ea typeface="+mn-ea"/>
                <a:cs typeface="Aharoni" panose="02010803020104030203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AF6153B-88E0-4141-AF10-03BD087EF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375" y="3503829"/>
            <a:ext cx="3639568" cy="1500187"/>
          </a:xfrm>
        </p:spPr>
        <p:txBody>
          <a:bodyPr>
            <a:noAutofit/>
          </a:bodyPr>
          <a:lstStyle>
            <a:lvl1pPr marL="0" indent="0">
              <a:buNone/>
              <a:defRPr lang="en-US" sz="1800" kern="1200" cap="none" baseline="0" dirty="0">
                <a:solidFill>
                  <a:schemeClr val="bg1"/>
                </a:solidFill>
                <a:latin typeface="Oswald Light" pitchFamily="2" charset="0"/>
                <a:ea typeface="+mn-ea"/>
                <a:cs typeface="Aharoni" panose="02010803020104030203" pitchFamily="2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104B91F-3198-18E6-B274-51864DD90AD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6971" y="5341329"/>
            <a:ext cx="1054544" cy="136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3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avy: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ree, outdoor, person, child&#10;&#10;Description automatically generated">
            <a:extLst>
              <a:ext uri="{FF2B5EF4-FFF2-40B4-BE49-F238E27FC236}">
                <a16:creationId xmlns:a16="http://schemas.microsoft.com/office/drawing/2014/main" id="{B4EB7FA7-126E-4C35-9AE2-059BE3F88A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51614" y="0"/>
            <a:ext cx="9112698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B44C4B-4869-4093-A1F8-FC7386930395}"/>
              </a:ext>
            </a:extLst>
          </p:cNvPr>
          <p:cNvSpPr/>
          <p:nvPr userDrawn="1"/>
        </p:nvSpPr>
        <p:spPr>
          <a:xfrm>
            <a:off x="1161695" y="-1"/>
            <a:ext cx="4515205" cy="6858001"/>
          </a:xfrm>
          <a:prstGeom prst="rect">
            <a:avLst/>
          </a:prstGeom>
          <a:solidFill>
            <a:schemeClr val="tx2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3C29E3-80DD-453E-8BFF-D5BA44571C41}"/>
              </a:ext>
            </a:extLst>
          </p:cNvPr>
          <p:cNvSpPr/>
          <p:nvPr userDrawn="1"/>
        </p:nvSpPr>
        <p:spPr>
          <a:xfrm>
            <a:off x="0" y="-1"/>
            <a:ext cx="4515205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10667-DE0C-406F-ABAB-1605DFB73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Insert Section title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35634D-C28F-4BF0-BE53-7F846FCBD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F9A4F6-7BA3-4126-88A5-A8B8CE7104E5}" type="slidenum">
              <a:rPr lang="en-GB" smtClean="0"/>
              <a:pPr/>
              <a:t>‹N°›</a:t>
            </a:fld>
            <a:endParaRPr lang="en-GB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7D01083-5B0D-4652-8BAE-AF78AC8485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7757" y="5866159"/>
            <a:ext cx="1659482" cy="5255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4EB386-55D4-4C75-82D9-19AEA17F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438476"/>
            <a:ext cx="3639568" cy="2852737"/>
          </a:xfrm>
        </p:spPr>
        <p:txBody>
          <a:bodyPr anchor="b">
            <a:noAutofit/>
          </a:bodyPr>
          <a:lstStyle>
            <a:lvl1pPr marL="0" algn="l" defTabSz="914400" rtl="0" eaLnBrk="1" latinLnBrk="0" hangingPunct="1">
              <a:defRPr lang="en-GB" sz="3600" kern="1200" cap="all" baseline="0" dirty="0">
                <a:solidFill>
                  <a:schemeClr val="bg1"/>
                </a:solidFill>
                <a:latin typeface="Oswald SemiBold" pitchFamily="2" charset="0"/>
                <a:ea typeface="+mn-ea"/>
                <a:cs typeface="Aharoni" panose="02010803020104030203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AF6153B-88E0-4141-AF10-03BD087EF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375" y="3503829"/>
            <a:ext cx="3639568" cy="1500187"/>
          </a:xfrm>
        </p:spPr>
        <p:txBody>
          <a:bodyPr>
            <a:noAutofit/>
          </a:bodyPr>
          <a:lstStyle>
            <a:lvl1pPr marL="0" indent="0">
              <a:buNone/>
              <a:defRPr lang="en-US" sz="1800" kern="1200" cap="none" baseline="0" dirty="0">
                <a:solidFill>
                  <a:schemeClr val="bg1"/>
                </a:solidFill>
                <a:latin typeface="Oswald Light" pitchFamily="2" charset="0"/>
                <a:ea typeface="+mn-ea"/>
                <a:cs typeface="Aharoni" panose="02010803020104030203" pitchFamily="2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104B91F-3198-18E6-B274-51864DD90AD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6971" y="5341329"/>
            <a:ext cx="1054544" cy="136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6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7200" y="1138238"/>
            <a:ext cx="4665663" cy="1787237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7200" y="3146902"/>
            <a:ext cx="4665663" cy="188229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spcBef>
                <a:spcPts val="60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4" t="3387" r="1092" b="4058"/>
          <a:stretch/>
        </p:blipFill>
        <p:spPr>
          <a:xfrm>
            <a:off x="368300" y="558800"/>
            <a:ext cx="1975911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avy: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6B44C4B-4869-4093-A1F8-FC7386930395}"/>
              </a:ext>
            </a:extLst>
          </p:cNvPr>
          <p:cNvSpPr/>
          <p:nvPr userDrawn="1"/>
        </p:nvSpPr>
        <p:spPr>
          <a:xfrm>
            <a:off x="1161695" y="-1"/>
            <a:ext cx="4515205" cy="6858001"/>
          </a:xfrm>
          <a:prstGeom prst="rect">
            <a:avLst/>
          </a:prstGeom>
          <a:solidFill>
            <a:schemeClr val="tx2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3C29E3-80DD-453E-8BFF-D5BA44571C41}"/>
              </a:ext>
            </a:extLst>
          </p:cNvPr>
          <p:cNvSpPr/>
          <p:nvPr userDrawn="1"/>
        </p:nvSpPr>
        <p:spPr>
          <a:xfrm>
            <a:off x="0" y="-1"/>
            <a:ext cx="4515205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10667-DE0C-406F-ABAB-1605DFB73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Insert Section title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35634D-C28F-4BF0-BE53-7F846FCBD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F9A4F6-7BA3-4126-88A5-A8B8CE7104E5}" type="slidenum">
              <a:rPr lang="en-GB" smtClean="0"/>
              <a:pPr/>
              <a:t>‹N°›</a:t>
            </a:fld>
            <a:endParaRPr lang="en-GB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7D01083-5B0D-4652-8BAE-AF78AC848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7757" y="5866159"/>
            <a:ext cx="1659482" cy="5255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4EB386-55D4-4C75-82D9-19AEA17F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438476"/>
            <a:ext cx="3639568" cy="2852737"/>
          </a:xfrm>
        </p:spPr>
        <p:txBody>
          <a:bodyPr anchor="b">
            <a:noAutofit/>
          </a:bodyPr>
          <a:lstStyle>
            <a:lvl1pPr marL="0" algn="l" defTabSz="914400" rtl="0" eaLnBrk="1" latinLnBrk="0" hangingPunct="1">
              <a:defRPr lang="en-GB" sz="3600" kern="1200" cap="all" baseline="0" dirty="0">
                <a:solidFill>
                  <a:schemeClr val="bg1"/>
                </a:solidFill>
                <a:latin typeface="Oswald SemiBold" pitchFamily="2" charset="0"/>
                <a:ea typeface="+mn-ea"/>
                <a:cs typeface="Aharoni" panose="02010803020104030203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AF6153B-88E0-4141-AF10-03BD087EF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375" y="3503829"/>
            <a:ext cx="3639568" cy="1500187"/>
          </a:xfrm>
        </p:spPr>
        <p:txBody>
          <a:bodyPr>
            <a:noAutofit/>
          </a:bodyPr>
          <a:lstStyle>
            <a:lvl1pPr marL="0" indent="0">
              <a:buNone/>
              <a:defRPr lang="en-US" sz="1800" kern="1200" cap="none" baseline="0" dirty="0">
                <a:solidFill>
                  <a:schemeClr val="bg1"/>
                </a:solidFill>
                <a:latin typeface="Oswald Light" pitchFamily="2" charset="0"/>
                <a:ea typeface="+mn-ea"/>
                <a:cs typeface="Aharoni" panose="02010803020104030203" pitchFamily="2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104B91F-3198-18E6-B274-51864DD90A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6971" y="5341329"/>
            <a:ext cx="1054544" cy="1363054"/>
          </a:xfrm>
          <a:prstGeom prst="rect">
            <a:avLst/>
          </a:prstGeom>
        </p:spPr>
      </p:pic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C4F9E579-85FE-4013-B620-B7159327977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40625" y="0"/>
            <a:ext cx="4031086" cy="6858000"/>
          </a:xfrm>
          <a:pattFill prst="wdDnDiag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fr-FR"/>
              <a:t>Cliquez sur l'icône pour ajouter une image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533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avy: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C618D69-23B8-413A-8C3F-251BA3042DE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06825" y="-1"/>
            <a:ext cx="7890667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B44C4B-4869-4093-A1F8-FC7386930395}"/>
              </a:ext>
            </a:extLst>
          </p:cNvPr>
          <p:cNvSpPr/>
          <p:nvPr userDrawn="1"/>
        </p:nvSpPr>
        <p:spPr>
          <a:xfrm>
            <a:off x="1161695" y="-1"/>
            <a:ext cx="4515205" cy="6858001"/>
          </a:xfrm>
          <a:prstGeom prst="rect">
            <a:avLst/>
          </a:prstGeom>
          <a:solidFill>
            <a:schemeClr val="tx2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3C29E3-80DD-453E-8BFF-D5BA44571C41}"/>
              </a:ext>
            </a:extLst>
          </p:cNvPr>
          <p:cNvSpPr/>
          <p:nvPr userDrawn="1"/>
        </p:nvSpPr>
        <p:spPr>
          <a:xfrm>
            <a:off x="0" y="-1"/>
            <a:ext cx="4515205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10667-DE0C-406F-ABAB-1605DFB73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Insert Section title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35634D-C28F-4BF0-BE53-7F846FCBD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F9A4F6-7BA3-4126-88A5-A8B8CE7104E5}" type="slidenum">
              <a:rPr lang="en-GB" smtClean="0"/>
              <a:pPr/>
              <a:t>‹N°›</a:t>
            </a:fld>
            <a:endParaRPr lang="en-GB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7D01083-5B0D-4652-8BAE-AF78AC8485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7757" y="5866159"/>
            <a:ext cx="1659482" cy="5255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4EB386-55D4-4C75-82D9-19AEA17F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438476"/>
            <a:ext cx="3639568" cy="2852737"/>
          </a:xfrm>
        </p:spPr>
        <p:txBody>
          <a:bodyPr anchor="b">
            <a:noAutofit/>
          </a:bodyPr>
          <a:lstStyle>
            <a:lvl1pPr marL="0" algn="l" defTabSz="914400" rtl="0" eaLnBrk="1" latinLnBrk="0" hangingPunct="1">
              <a:defRPr lang="en-GB" sz="3600" kern="1200" cap="all" baseline="0" dirty="0">
                <a:solidFill>
                  <a:schemeClr val="bg1"/>
                </a:solidFill>
                <a:latin typeface="Oswald SemiBold" pitchFamily="2" charset="0"/>
                <a:ea typeface="+mn-ea"/>
                <a:cs typeface="Aharoni" panose="02010803020104030203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AF6153B-88E0-4141-AF10-03BD087EF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375" y="3503829"/>
            <a:ext cx="3639568" cy="1500187"/>
          </a:xfrm>
        </p:spPr>
        <p:txBody>
          <a:bodyPr>
            <a:noAutofit/>
          </a:bodyPr>
          <a:lstStyle>
            <a:lvl1pPr marL="0" indent="0">
              <a:buNone/>
              <a:defRPr lang="en-US" sz="1800" kern="1200" cap="none" baseline="0" dirty="0">
                <a:solidFill>
                  <a:schemeClr val="bg1"/>
                </a:solidFill>
                <a:latin typeface="Oswald Light" pitchFamily="2" charset="0"/>
                <a:ea typeface="+mn-ea"/>
                <a:cs typeface="Aharoni" panose="02010803020104030203" pitchFamily="2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042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061D49-1E65-43EF-96C6-670E57051D3F}"/>
              </a:ext>
            </a:extLst>
          </p:cNvPr>
          <p:cNvSpPr/>
          <p:nvPr userDrawn="1"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rgbClr val="0026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text, beverage&#10;&#10;Description automatically generated">
            <a:extLst>
              <a:ext uri="{FF2B5EF4-FFF2-40B4-BE49-F238E27FC236}">
                <a16:creationId xmlns:a16="http://schemas.microsoft.com/office/drawing/2014/main" id="{09FA027C-8923-44D2-B039-5EE3FE5D34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1" t="1768" r="29377" b="5492"/>
          <a:stretch>
            <a:fillRect/>
          </a:stretch>
        </p:blipFill>
        <p:spPr>
          <a:xfrm>
            <a:off x="609600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4" name="Picture 3" descr="A picture containing tree, electronics, person, outdoor&#10;&#10;Description automatically generated">
            <a:extLst>
              <a:ext uri="{FF2B5EF4-FFF2-40B4-BE49-F238E27FC236}">
                <a16:creationId xmlns:a16="http://schemas.microsoft.com/office/drawing/2014/main" id="{3E935661-9A8E-4DC7-A700-CB95EFD541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38" t="1080" r="22845" b="3335"/>
          <a:stretch/>
        </p:blipFill>
        <p:spPr>
          <a:xfrm>
            <a:off x="914400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5" name="Picture 4" descr="A picture containing text, person, bottle&#10;&#10;Description automatically generated">
            <a:extLst>
              <a:ext uri="{FF2B5EF4-FFF2-40B4-BE49-F238E27FC236}">
                <a16:creationId xmlns:a16="http://schemas.microsoft.com/office/drawing/2014/main" id="{A64D5F30-9A0C-482C-9E04-51BBDFC1AE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27" t="7585" r="20393" b="56207"/>
          <a:stretch/>
        </p:blipFill>
        <p:spPr>
          <a:xfrm>
            <a:off x="3048000" y="0"/>
            <a:ext cx="3048000" cy="6857999"/>
          </a:xfrm>
          <a:custGeom>
            <a:avLst/>
            <a:gdLst>
              <a:gd name="connsiteX0" fmla="*/ 0 w 3048000"/>
              <a:gd name="connsiteY0" fmla="*/ 0 h 6857999"/>
              <a:gd name="connsiteX1" fmla="*/ 3048000 w 3048000"/>
              <a:gd name="connsiteY1" fmla="*/ 0 h 6857999"/>
              <a:gd name="connsiteX2" fmla="*/ 3048000 w 3048000"/>
              <a:gd name="connsiteY2" fmla="*/ 6857999 h 6857999"/>
              <a:gd name="connsiteX3" fmla="*/ 0 w 3048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7999">
                <a:moveTo>
                  <a:pt x="0" y="0"/>
                </a:moveTo>
                <a:lnTo>
                  <a:pt x="3048000" y="0"/>
                </a:lnTo>
                <a:lnTo>
                  <a:pt x="3048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pic>
        <p:nvPicPr>
          <p:cNvPr id="6" name="Picture 5" descr="A picture containing website&#10;&#10;Description automatically generated">
            <a:extLst>
              <a:ext uri="{FF2B5EF4-FFF2-40B4-BE49-F238E27FC236}">
                <a16:creationId xmlns:a16="http://schemas.microsoft.com/office/drawing/2014/main" id="{52714BB2-0AD6-4B10-A5E4-2AAB42841A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5" t="6107" r="61412" b="17863"/>
          <a:stretch>
            <a:fillRect/>
          </a:stretch>
        </p:blipFill>
        <p:spPr>
          <a:xfrm>
            <a:off x="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Picture 6" descr="A picture containing person, table, sitting, indoor&#10;&#10;Description automatically generated">
            <a:extLst>
              <a:ext uri="{FF2B5EF4-FFF2-40B4-BE49-F238E27FC236}">
                <a16:creationId xmlns:a16="http://schemas.microsoft.com/office/drawing/2014/main" id="{6CE4BBFF-C9A1-4B32-81AA-A2ECB6153BC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2" t="3253" r="29965" b="3514"/>
          <a:stretch>
            <a:fillRect/>
          </a:stretch>
        </p:blipFill>
        <p:spPr>
          <a:xfrm>
            <a:off x="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8" name="Picture 7" descr="A picture containing person, outdoor, people&#10;&#10;Description automatically generated">
            <a:extLst>
              <a:ext uri="{FF2B5EF4-FFF2-40B4-BE49-F238E27FC236}">
                <a16:creationId xmlns:a16="http://schemas.microsoft.com/office/drawing/2014/main" id="{A926C321-7C3D-417D-9161-9B8FDB9FC51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6" t="6659" r="50500" b="6659"/>
          <a:stretch>
            <a:fillRect/>
          </a:stretch>
        </p:blipFill>
        <p:spPr>
          <a:xfrm>
            <a:off x="304800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9" name="Picture 8" descr="A picture containing coffee, breakfast, meal&#10;&#10;Description automatically generated">
            <a:extLst>
              <a:ext uri="{FF2B5EF4-FFF2-40B4-BE49-F238E27FC236}">
                <a16:creationId xmlns:a16="http://schemas.microsoft.com/office/drawing/2014/main" id="{ED0C79B8-DF73-42AD-9844-5CC7C3D03AA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1" t="3213" r="38598" b="4684"/>
          <a:stretch>
            <a:fillRect/>
          </a:stretch>
        </p:blipFill>
        <p:spPr>
          <a:xfrm>
            <a:off x="609600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1D08C949-713A-4E41-9D3B-6A159C3D7A7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7" t="1548" r="10478" b="1548"/>
          <a:stretch>
            <a:fillRect/>
          </a:stretch>
        </p:blipFill>
        <p:spPr>
          <a:xfrm>
            <a:off x="914400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1" name="Picture 10" descr="A picture containing cup, food, drink, beverage&#10;&#10;Description automatically generated">
            <a:extLst>
              <a:ext uri="{FF2B5EF4-FFF2-40B4-BE49-F238E27FC236}">
                <a16:creationId xmlns:a16="http://schemas.microsoft.com/office/drawing/2014/main" id="{8095D708-0E2A-4BB8-82DD-A9B06BE87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23" r="11113"/>
          <a:stretch/>
        </p:blipFill>
        <p:spPr>
          <a:xfrm>
            <a:off x="609600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" name="Picture 11" descr="A picture containing text, bottle, beverage, fruit drink&#10;&#10;Description automatically generated">
            <a:extLst>
              <a:ext uri="{FF2B5EF4-FFF2-40B4-BE49-F238E27FC236}">
                <a16:creationId xmlns:a16="http://schemas.microsoft.com/office/drawing/2014/main" id="{197A0202-FF09-4E84-AA09-A18E457F71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02" t="4484" r="30039" b="7452"/>
          <a:stretch/>
        </p:blipFill>
        <p:spPr>
          <a:xfrm>
            <a:off x="914400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3" name="Picture 12" descr="A picture containing indoor, fruit, counter, orange&#10;&#10;Description automatically generated">
            <a:extLst>
              <a:ext uri="{FF2B5EF4-FFF2-40B4-BE49-F238E27FC236}">
                <a16:creationId xmlns:a16="http://schemas.microsoft.com/office/drawing/2014/main" id="{70F947CE-AC24-4621-8F15-1BFE5D11AD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45" t="3049" r="38765" b="2590"/>
          <a:stretch/>
        </p:blipFill>
        <p:spPr>
          <a:xfrm>
            <a:off x="304800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4" name="Picture 13" descr="A picture containing text, person, bottle&#10;&#10;Description automatically generated">
            <a:extLst>
              <a:ext uri="{FF2B5EF4-FFF2-40B4-BE49-F238E27FC236}">
                <a16:creationId xmlns:a16="http://schemas.microsoft.com/office/drawing/2014/main" id="{7F9A9FDE-87F4-4C06-96C6-A5AD9AD321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8" t="1692" r="70277" b="41592"/>
          <a:stretch/>
        </p:blipFill>
        <p:spPr>
          <a:xfrm>
            <a:off x="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C278000-7E27-428E-9372-35CDEECBB1EB}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rgbClr val="002677"/>
          </a:solidFill>
          <a:ln>
            <a:solidFill>
              <a:srgbClr val="0026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A32C17-1F58-4D48-97E6-DF1BBF81FF93}"/>
              </a:ext>
            </a:extLst>
          </p:cNvPr>
          <p:cNvSpPr/>
          <p:nvPr userDrawn="1"/>
        </p:nvSpPr>
        <p:spPr>
          <a:xfrm>
            <a:off x="3048000" y="0"/>
            <a:ext cx="3048000" cy="6858000"/>
          </a:xfrm>
          <a:prstGeom prst="rect">
            <a:avLst/>
          </a:prstGeom>
          <a:solidFill>
            <a:srgbClr val="002677"/>
          </a:solidFill>
          <a:ln>
            <a:solidFill>
              <a:srgbClr val="0026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64C709-6916-4AC5-8A0E-BE9BB2E82B13}"/>
              </a:ext>
            </a:extLst>
          </p:cNvPr>
          <p:cNvSpPr/>
          <p:nvPr userDrawn="1"/>
        </p:nvSpPr>
        <p:spPr>
          <a:xfrm>
            <a:off x="6096000" y="0"/>
            <a:ext cx="3048000" cy="6858000"/>
          </a:xfrm>
          <a:prstGeom prst="rect">
            <a:avLst/>
          </a:prstGeom>
          <a:solidFill>
            <a:srgbClr val="002677"/>
          </a:solidFill>
          <a:ln>
            <a:solidFill>
              <a:srgbClr val="0026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AB42A3-D517-4C72-8449-C5D5949C458C}"/>
              </a:ext>
            </a:extLst>
          </p:cNvPr>
          <p:cNvSpPr/>
          <p:nvPr userDrawn="1"/>
        </p:nvSpPr>
        <p:spPr>
          <a:xfrm>
            <a:off x="9144000" y="0"/>
            <a:ext cx="3048000" cy="6858000"/>
          </a:xfrm>
          <a:prstGeom prst="rect">
            <a:avLst/>
          </a:prstGeom>
          <a:solidFill>
            <a:srgbClr val="002677"/>
          </a:solidFill>
          <a:ln>
            <a:solidFill>
              <a:srgbClr val="0026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traight Connector 20">
            <a:extLst>
              <a:ext uri="{FF2B5EF4-FFF2-40B4-BE49-F238E27FC236}">
                <a16:creationId xmlns:a16="http://schemas.microsoft.com/office/drawing/2014/main" id="{A579F4E0-A221-4323-6D57-9E4A2B3E6E82}"/>
              </a:ext>
            </a:extLst>
          </p:cNvPr>
          <p:cNvCxnSpPr>
            <a:cxnSpLocks/>
          </p:cNvCxnSpPr>
          <p:nvPr userDrawn="1"/>
        </p:nvCxnSpPr>
        <p:spPr>
          <a:xfrm>
            <a:off x="1914618" y="3397325"/>
            <a:ext cx="836276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>
            <a:extLst>
              <a:ext uri="{FF2B5EF4-FFF2-40B4-BE49-F238E27FC236}">
                <a16:creationId xmlns:a16="http://schemas.microsoft.com/office/drawing/2014/main" id="{3A3816A1-2F6A-9013-35D3-47376D10BD9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4930" y="1036730"/>
            <a:ext cx="3942138" cy="1248444"/>
          </a:xfrm>
          <a:prstGeom prst="rect">
            <a:avLst/>
          </a:prstGeom>
        </p:spPr>
      </p:pic>
      <p:sp>
        <p:nvSpPr>
          <p:cNvPr id="26" name="Titre 23">
            <a:extLst>
              <a:ext uri="{FF2B5EF4-FFF2-40B4-BE49-F238E27FC236}">
                <a16:creationId xmlns:a16="http://schemas.microsoft.com/office/drawing/2014/main" id="{C000C466-7940-139F-A539-D456EC63A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69" y="3849372"/>
            <a:ext cx="10837863" cy="1169365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8AABF3A9-5039-6578-1E9B-68C0D857D86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090" y="6045863"/>
            <a:ext cx="1729959" cy="74878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9C36987-8D59-AA9D-D41A-D8DF5D18B64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6310606"/>
            <a:ext cx="1162050" cy="21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42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Navy: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ree, outdoor, person, forest&#10;&#10;Description automatically generated">
            <a:extLst>
              <a:ext uri="{FF2B5EF4-FFF2-40B4-BE49-F238E27FC236}">
                <a16:creationId xmlns:a16="http://schemas.microsoft.com/office/drawing/2014/main" id="{0500D02C-ED0E-4C24-A2A8-A47D2D0B41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545" y="0"/>
            <a:ext cx="7209767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B44C4B-4869-4093-A1F8-FC7386930395}"/>
              </a:ext>
            </a:extLst>
          </p:cNvPr>
          <p:cNvSpPr/>
          <p:nvPr userDrawn="1"/>
        </p:nvSpPr>
        <p:spPr>
          <a:xfrm>
            <a:off x="1161695" y="-1"/>
            <a:ext cx="4515205" cy="6858001"/>
          </a:xfrm>
          <a:prstGeom prst="rect">
            <a:avLst/>
          </a:prstGeom>
          <a:solidFill>
            <a:schemeClr val="tx2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3C29E3-80DD-453E-8BFF-D5BA44571C41}"/>
              </a:ext>
            </a:extLst>
          </p:cNvPr>
          <p:cNvSpPr/>
          <p:nvPr userDrawn="1"/>
        </p:nvSpPr>
        <p:spPr>
          <a:xfrm>
            <a:off x="0" y="-1"/>
            <a:ext cx="4515205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10667-DE0C-406F-ABAB-1605DFB73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Insert Section title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35634D-C28F-4BF0-BE53-7F846FCBD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F9A4F6-7BA3-4126-88A5-A8B8CE7104E5}" type="slidenum">
              <a:rPr lang="en-GB" smtClean="0"/>
              <a:pPr/>
              <a:t>‹N°›</a:t>
            </a:fld>
            <a:endParaRPr lang="en-GB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7D01083-5B0D-4652-8BAE-AF78AC8485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7757" y="5866159"/>
            <a:ext cx="1659482" cy="5255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4EB386-55D4-4C75-82D9-19AEA17F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438476"/>
            <a:ext cx="3639568" cy="2852737"/>
          </a:xfrm>
        </p:spPr>
        <p:txBody>
          <a:bodyPr anchor="b">
            <a:noAutofit/>
          </a:bodyPr>
          <a:lstStyle>
            <a:lvl1pPr marL="0" algn="l" defTabSz="914400" rtl="0" eaLnBrk="1" latinLnBrk="0" hangingPunct="1">
              <a:defRPr lang="en-GB" sz="3600" kern="1200" cap="all" baseline="0" dirty="0">
                <a:solidFill>
                  <a:schemeClr val="bg1"/>
                </a:solidFill>
                <a:latin typeface="Oswald SemiBold" pitchFamily="2" charset="0"/>
                <a:ea typeface="+mn-ea"/>
                <a:cs typeface="Aharoni" panose="02010803020104030203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AF6153B-88E0-4141-AF10-03BD087EF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375" y="3503829"/>
            <a:ext cx="3639568" cy="1500187"/>
          </a:xfrm>
        </p:spPr>
        <p:txBody>
          <a:bodyPr>
            <a:noAutofit/>
          </a:bodyPr>
          <a:lstStyle>
            <a:lvl1pPr marL="0" indent="0">
              <a:buNone/>
              <a:defRPr lang="en-US" sz="1800" kern="1200" cap="none" baseline="0" dirty="0">
                <a:solidFill>
                  <a:schemeClr val="bg1"/>
                </a:solidFill>
                <a:latin typeface="Oswald Light" pitchFamily="2" charset="0"/>
                <a:ea typeface="+mn-ea"/>
                <a:cs typeface="Aharoni" panose="02010803020104030203" pitchFamily="2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104B91F-3198-18E6-B274-51864DD90AD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971" y="5341329"/>
            <a:ext cx="1054544" cy="136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87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Navy: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glass cups with strawberries in them&#10;&#10;Description automatically generated with low confidence">
            <a:extLst>
              <a:ext uri="{FF2B5EF4-FFF2-40B4-BE49-F238E27FC236}">
                <a16:creationId xmlns:a16="http://schemas.microsoft.com/office/drawing/2014/main" id="{B824E8E8-FD65-161A-1C0C-A7B170C931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10"/>
          <a:stretch/>
        </p:blipFill>
        <p:spPr>
          <a:xfrm>
            <a:off x="4515205" y="-3"/>
            <a:ext cx="708942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B44C4B-4869-4093-A1F8-FC7386930395}"/>
              </a:ext>
            </a:extLst>
          </p:cNvPr>
          <p:cNvSpPr/>
          <p:nvPr userDrawn="1"/>
        </p:nvSpPr>
        <p:spPr>
          <a:xfrm>
            <a:off x="1161695" y="-1"/>
            <a:ext cx="4515205" cy="6858001"/>
          </a:xfrm>
          <a:prstGeom prst="rect">
            <a:avLst/>
          </a:prstGeom>
          <a:solidFill>
            <a:schemeClr val="tx2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3C29E3-80DD-453E-8BFF-D5BA44571C41}"/>
              </a:ext>
            </a:extLst>
          </p:cNvPr>
          <p:cNvSpPr/>
          <p:nvPr userDrawn="1"/>
        </p:nvSpPr>
        <p:spPr>
          <a:xfrm>
            <a:off x="0" y="-1"/>
            <a:ext cx="4515205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10667-DE0C-406F-ABAB-1605DFB73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Insert Section title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35634D-C28F-4BF0-BE53-7F846FCBD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F9A4F6-7BA3-4126-88A5-A8B8CE7104E5}" type="slidenum">
              <a:rPr lang="en-GB" smtClean="0"/>
              <a:pPr/>
              <a:t>‹N°›</a:t>
            </a:fld>
            <a:endParaRPr lang="en-GB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7D01083-5B0D-4652-8BAE-AF78AC8485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7757" y="5866159"/>
            <a:ext cx="1659482" cy="5255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4EB386-55D4-4C75-82D9-19AEA17F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438476"/>
            <a:ext cx="3639568" cy="2852737"/>
          </a:xfrm>
        </p:spPr>
        <p:txBody>
          <a:bodyPr anchor="b">
            <a:noAutofit/>
          </a:bodyPr>
          <a:lstStyle>
            <a:lvl1pPr marL="0" algn="l" defTabSz="914400" rtl="0" eaLnBrk="1" latinLnBrk="0" hangingPunct="1">
              <a:defRPr lang="en-GB" sz="3600" kern="1200" cap="all" baseline="0" dirty="0">
                <a:solidFill>
                  <a:schemeClr val="bg1"/>
                </a:solidFill>
                <a:latin typeface="Oswald SemiBold" pitchFamily="2" charset="0"/>
                <a:ea typeface="+mn-ea"/>
                <a:cs typeface="Aharoni" panose="02010803020104030203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AF6153B-88E0-4141-AF10-03BD087EF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375" y="3503829"/>
            <a:ext cx="3639568" cy="1500187"/>
          </a:xfrm>
        </p:spPr>
        <p:txBody>
          <a:bodyPr>
            <a:noAutofit/>
          </a:bodyPr>
          <a:lstStyle>
            <a:lvl1pPr marL="0" indent="0">
              <a:buNone/>
              <a:defRPr lang="en-US" sz="1800" kern="1200" cap="none" baseline="0" dirty="0">
                <a:solidFill>
                  <a:schemeClr val="bg1"/>
                </a:solidFill>
                <a:latin typeface="Oswald Light" pitchFamily="2" charset="0"/>
                <a:ea typeface="+mn-ea"/>
                <a:cs typeface="Aharoni" panose="02010803020104030203" pitchFamily="2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104B91F-3198-18E6-B274-51864DD90AD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971" y="5341329"/>
            <a:ext cx="1054544" cy="136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86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Navy: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8" descr="A picture containing meal&#10;&#10;Description automatically generated">
            <a:extLst>
              <a:ext uri="{FF2B5EF4-FFF2-40B4-BE49-F238E27FC236}">
                <a16:creationId xmlns:a16="http://schemas.microsoft.com/office/drawing/2014/main" id="{0789AB0F-D3B9-4D99-B5B3-F976D7C0B2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4" y="-1"/>
            <a:ext cx="11554688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B44C4B-4869-4093-A1F8-FC7386930395}"/>
              </a:ext>
            </a:extLst>
          </p:cNvPr>
          <p:cNvSpPr/>
          <p:nvPr userDrawn="1"/>
        </p:nvSpPr>
        <p:spPr>
          <a:xfrm>
            <a:off x="1161695" y="-1"/>
            <a:ext cx="4515205" cy="6858001"/>
          </a:xfrm>
          <a:prstGeom prst="rect">
            <a:avLst/>
          </a:prstGeom>
          <a:solidFill>
            <a:schemeClr val="tx2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3C29E3-80DD-453E-8BFF-D5BA44571C41}"/>
              </a:ext>
            </a:extLst>
          </p:cNvPr>
          <p:cNvSpPr/>
          <p:nvPr userDrawn="1"/>
        </p:nvSpPr>
        <p:spPr>
          <a:xfrm>
            <a:off x="0" y="-1"/>
            <a:ext cx="4515205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10667-DE0C-406F-ABAB-1605DFB73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Insert Section title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35634D-C28F-4BF0-BE53-7F846FCBD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F9A4F6-7BA3-4126-88A5-A8B8CE7104E5}" type="slidenum">
              <a:rPr lang="en-GB" smtClean="0"/>
              <a:pPr/>
              <a:t>‹N°›</a:t>
            </a:fld>
            <a:endParaRPr lang="en-GB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7D01083-5B0D-4652-8BAE-AF78AC8485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7757" y="5866159"/>
            <a:ext cx="1659482" cy="5255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4EB386-55D4-4C75-82D9-19AEA17F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438476"/>
            <a:ext cx="3639568" cy="2852737"/>
          </a:xfrm>
        </p:spPr>
        <p:txBody>
          <a:bodyPr anchor="b">
            <a:noAutofit/>
          </a:bodyPr>
          <a:lstStyle>
            <a:lvl1pPr marL="0" algn="l" defTabSz="914400" rtl="0" eaLnBrk="1" latinLnBrk="0" hangingPunct="1">
              <a:defRPr lang="en-GB" sz="3600" kern="1200" cap="all" baseline="0" dirty="0">
                <a:solidFill>
                  <a:schemeClr val="bg1"/>
                </a:solidFill>
                <a:latin typeface="Oswald SemiBold" pitchFamily="2" charset="0"/>
                <a:ea typeface="+mn-ea"/>
                <a:cs typeface="Aharoni" panose="02010803020104030203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AF6153B-88E0-4141-AF10-03BD087EF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375" y="3503829"/>
            <a:ext cx="3639568" cy="1500187"/>
          </a:xfrm>
        </p:spPr>
        <p:txBody>
          <a:bodyPr>
            <a:noAutofit/>
          </a:bodyPr>
          <a:lstStyle>
            <a:lvl1pPr marL="0" indent="0">
              <a:buNone/>
              <a:defRPr lang="en-US" sz="1800" kern="1200" cap="none" baseline="0" dirty="0">
                <a:solidFill>
                  <a:schemeClr val="bg1"/>
                </a:solidFill>
                <a:latin typeface="Oswald Light" pitchFamily="2" charset="0"/>
                <a:ea typeface="+mn-ea"/>
                <a:cs typeface="Aharoni" panose="02010803020104030203" pitchFamily="2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104B91F-3198-18E6-B274-51864DD90AD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971" y="5341329"/>
            <a:ext cx="1054544" cy="136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5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Navy: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ree, outdoor, person, child&#10;&#10;Description automatically generated">
            <a:extLst>
              <a:ext uri="{FF2B5EF4-FFF2-40B4-BE49-F238E27FC236}">
                <a16:creationId xmlns:a16="http://schemas.microsoft.com/office/drawing/2014/main" id="{B4EB7FA7-126E-4C35-9AE2-059BE3F88A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51614" y="0"/>
            <a:ext cx="9112698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B44C4B-4869-4093-A1F8-FC7386930395}"/>
              </a:ext>
            </a:extLst>
          </p:cNvPr>
          <p:cNvSpPr/>
          <p:nvPr userDrawn="1"/>
        </p:nvSpPr>
        <p:spPr>
          <a:xfrm>
            <a:off x="1161695" y="-1"/>
            <a:ext cx="4515205" cy="6858001"/>
          </a:xfrm>
          <a:prstGeom prst="rect">
            <a:avLst/>
          </a:prstGeom>
          <a:solidFill>
            <a:schemeClr val="tx2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3C29E3-80DD-453E-8BFF-D5BA44571C41}"/>
              </a:ext>
            </a:extLst>
          </p:cNvPr>
          <p:cNvSpPr/>
          <p:nvPr userDrawn="1"/>
        </p:nvSpPr>
        <p:spPr>
          <a:xfrm>
            <a:off x="0" y="-1"/>
            <a:ext cx="4515205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10667-DE0C-406F-ABAB-1605DFB73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Insert Section title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35634D-C28F-4BF0-BE53-7F846FCBD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F9A4F6-7BA3-4126-88A5-A8B8CE7104E5}" type="slidenum">
              <a:rPr lang="en-GB" smtClean="0"/>
              <a:pPr/>
              <a:t>‹N°›</a:t>
            </a:fld>
            <a:endParaRPr lang="en-GB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7D01083-5B0D-4652-8BAE-AF78AC8485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7757" y="5866159"/>
            <a:ext cx="1659482" cy="5255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4EB386-55D4-4C75-82D9-19AEA17F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438476"/>
            <a:ext cx="3639568" cy="2852737"/>
          </a:xfrm>
        </p:spPr>
        <p:txBody>
          <a:bodyPr anchor="b">
            <a:noAutofit/>
          </a:bodyPr>
          <a:lstStyle>
            <a:lvl1pPr marL="0" algn="l" defTabSz="914400" rtl="0" eaLnBrk="1" latinLnBrk="0" hangingPunct="1">
              <a:defRPr lang="en-GB" sz="3600" kern="1200" cap="all" baseline="0" dirty="0">
                <a:solidFill>
                  <a:schemeClr val="bg1"/>
                </a:solidFill>
                <a:latin typeface="Oswald SemiBold" pitchFamily="2" charset="0"/>
                <a:ea typeface="+mn-ea"/>
                <a:cs typeface="Aharoni" panose="02010803020104030203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AF6153B-88E0-4141-AF10-03BD087EF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375" y="3503829"/>
            <a:ext cx="3639568" cy="1500187"/>
          </a:xfrm>
        </p:spPr>
        <p:txBody>
          <a:bodyPr>
            <a:noAutofit/>
          </a:bodyPr>
          <a:lstStyle>
            <a:lvl1pPr marL="0" indent="0">
              <a:buNone/>
              <a:defRPr lang="en-US" sz="1800" kern="1200" cap="none" baseline="0" dirty="0">
                <a:solidFill>
                  <a:schemeClr val="bg1"/>
                </a:solidFill>
                <a:latin typeface="Oswald Light" pitchFamily="2" charset="0"/>
                <a:ea typeface="+mn-ea"/>
                <a:cs typeface="Aharoni" panose="02010803020104030203" pitchFamily="2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104B91F-3198-18E6-B274-51864DD90AD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971" y="5341329"/>
            <a:ext cx="1054544" cy="136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90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Navy: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C618D69-23B8-413A-8C3F-251BA3042DE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998"/>
          <a:stretch/>
        </p:blipFill>
        <p:spPr bwMode="auto">
          <a:xfrm>
            <a:off x="3806825" y="-1"/>
            <a:ext cx="7890667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B44C4B-4869-4093-A1F8-FC7386930395}"/>
              </a:ext>
            </a:extLst>
          </p:cNvPr>
          <p:cNvSpPr/>
          <p:nvPr userDrawn="1"/>
        </p:nvSpPr>
        <p:spPr>
          <a:xfrm>
            <a:off x="1161695" y="-1"/>
            <a:ext cx="4515205" cy="6858001"/>
          </a:xfrm>
          <a:prstGeom prst="rect">
            <a:avLst/>
          </a:prstGeom>
          <a:solidFill>
            <a:schemeClr val="tx2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3C29E3-80DD-453E-8BFF-D5BA44571C41}"/>
              </a:ext>
            </a:extLst>
          </p:cNvPr>
          <p:cNvSpPr/>
          <p:nvPr userDrawn="1"/>
        </p:nvSpPr>
        <p:spPr>
          <a:xfrm>
            <a:off x="0" y="-1"/>
            <a:ext cx="4515205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10667-DE0C-406F-ABAB-1605DFB73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Insert Section title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35634D-C28F-4BF0-BE53-7F846FCBD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F9A4F6-7BA3-4126-88A5-A8B8CE7104E5}" type="slidenum">
              <a:rPr lang="en-GB" smtClean="0"/>
              <a:pPr/>
              <a:t>‹N°›</a:t>
            </a:fld>
            <a:endParaRPr lang="en-GB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7D01083-5B0D-4652-8BAE-AF78AC8485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7757" y="5866159"/>
            <a:ext cx="1659482" cy="5255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4EB386-55D4-4C75-82D9-19AEA17F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438476"/>
            <a:ext cx="3639568" cy="2852737"/>
          </a:xfrm>
        </p:spPr>
        <p:txBody>
          <a:bodyPr anchor="b">
            <a:noAutofit/>
          </a:bodyPr>
          <a:lstStyle>
            <a:lvl1pPr marL="0" algn="l" defTabSz="914400" rtl="0" eaLnBrk="1" latinLnBrk="0" hangingPunct="1">
              <a:defRPr lang="en-GB" sz="3600" kern="1200" cap="all" baseline="0" dirty="0">
                <a:solidFill>
                  <a:schemeClr val="bg1"/>
                </a:solidFill>
                <a:latin typeface="Oswald SemiBold" pitchFamily="2" charset="0"/>
                <a:ea typeface="+mn-ea"/>
                <a:cs typeface="Aharoni" panose="02010803020104030203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AF6153B-88E0-4141-AF10-03BD087EF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375" y="3503829"/>
            <a:ext cx="3639568" cy="1500187"/>
          </a:xfrm>
        </p:spPr>
        <p:txBody>
          <a:bodyPr>
            <a:noAutofit/>
          </a:bodyPr>
          <a:lstStyle>
            <a:lvl1pPr marL="0" indent="0">
              <a:buNone/>
              <a:defRPr lang="en-US" sz="1800" kern="1200" cap="none" baseline="0" dirty="0">
                <a:solidFill>
                  <a:schemeClr val="bg1"/>
                </a:solidFill>
                <a:latin typeface="Oswald Light" pitchFamily="2" charset="0"/>
                <a:ea typeface="+mn-ea"/>
                <a:cs typeface="Aharoni" panose="02010803020104030203" pitchFamily="2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621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Navy: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6B44C4B-4869-4093-A1F8-FC7386930395}"/>
              </a:ext>
            </a:extLst>
          </p:cNvPr>
          <p:cNvSpPr/>
          <p:nvPr userDrawn="1"/>
        </p:nvSpPr>
        <p:spPr>
          <a:xfrm>
            <a:off x="1161695" y="-1"/>
            <a:ext cx="4515205" cy="6858001"/>
          </a:xfrm>
          <a:prstGeom prst="rect">
            <a:avLst/>
          </a:prstGeom>
          <a:solidFill>
            <a:schemeClr val="tx2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3C29E3-80DD-453E-8BFF-D5BA44571C41}"/>
              </a:ext>
            </a:extLst>
          </p:cNvPr>
          <p:cNvSpPr/>
          <p:nvPr userDrawn="1"/>
        </p:nvSpPr>
        <p:spPr>
          <a:xfrm>
            <a:off x="0" y="-1"/>
            <a:ext cx="4515205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10667-DE0C-406F-ABAB-1605DFB73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Insert Section title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35634D-C28F-4BF0-BE53-7F846FCBD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F9A4F6-7BA3-4126-88A5-A8B8CE7104E5}" type="slidenum">
              <a:rPr lang="en-GB" smtClean="0"/>
              <a:pPr/>
              <a:t>‹N°›</a:t>
            </a:fld>
            <a:endParaRPr lang="en-GB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7D01083-5B0D-4652-8BAE-AF78AC8485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7757" y="5866159"/>
            <a:ext cx="1659482" cy="5255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4EB386-55D4-4C75-82D9-19AEA17F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438476"/>
            <a:ext cx="3639568" cy="2852737"/>
          </a:xfrm>
        </p:spPr>
        <p:txBody>
          <a:bodyPr anchor="b">
            <a:noAutofit/>
          </a:bodyPr>
          <a:lstStyle>
            <a:lvl1pPr marL="0" algn="l" defTabSz="914400" rtl="0" eaLnBrk="1" latinLnBrk="0" hangingPunct="1">
              <a:defRPr lang="en-GB" sz="3600" kern="1200" cap="all" baseline="0" dirty="0">
                <a:solidFill>
                  <a:schemeClr val="bg1"/>
                </a:solidFill>
                <a:latin typeface="Oswald SemiBold" pitchFamily="2" charset="0"/>
                <a:ea typeface="+mn-ea"/>
                <a:cs typeface="Aharoni" panose="02010803020104030203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AF6153B-88E0-4141-AF10-03BD087EF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375" y="3503829"/>
            <a:ext cx="3639568" cy="1500187"/>
          </a:xfrm>
        </p:spPr>
        <p:txBody>
          <a:bodyPr>
            <a:noAutofit/>
          </a:bodyPr>
          <a:lstStyle>
            <a:lvl1pPr marL="0" indent="0">
              <a:buNone/>
              <a:defRPr lang="en-US" sz="1800" kern="1200" cap="none" baseline="0" dirty="0">
                <a:solidFill>
                  <a:schemeClr val="bg1"/>
                </a:solidFill>
                <a:latin typeface="Oswald Light" pitchFamily="2" charset="0"/>
                <a:ea typeface="+mn-ea"/>
                <a:cs typeface="Aharoni" panose="02010803020104030203" pitchFamily="2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104B91F-3198-18E6-B274-51864DD90A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971" y="5341329"/>
            <a:ext cx="1054544" cy="1363054"/>
          </a:xfrm>
          <a:prstGeom prst="rect">
            <a:avLst/>
          </a:prstGeom>
        </p:spPr>
      </p:pic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C4F9E579-85FE-4013-B620-B7159327977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40625" y="0"/>
            <a:ext cx="4031086" cy="6858000"/>
          </a:xfrm>
          <a:pattFill prst="wdDnDiag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fr-FR"/>
              <a:t>Cliquez sur l'icône pour ajouter une image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48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: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3687E0-AFF2-421C-85A9-F9B8B361B281}"/>
              </a:ext>
            </a:extLst>
          </p:cNvPr>
          <p:cNvSpPr/>
          <p:nvPr userDrawn="1"/>
        </p:nvSpPr>
        <p:spPr>
          <a:xfrm>
            <a:off x="11573189" y="0"/>
            <a:ext cx="6188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6AEBC-9A60-492F-AF9C-D229DC450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tIns="0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3F946-98DC-4D67-8162-C5E911BA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Section title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65E68-CBA5-49A5-A9EC-6A92A3DFE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F9A4F6-7BA3-4126-88A5-A8B8CE7104E5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D8B974B4-AB3D-49C0-BDB0-F7CE27352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7374" y="413912"/>
            <a:ext cx="10839600" cy="1286301"/>
          </a:xfrm>
        </p:spPr>
        <p:txBody>
          <a:bodyPr t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9483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/>
          <p:cNvSpPr>
            <a:spLocks noGrp="1"/>
          </p:cNvSpPr>
          <p:nvPr>
            <p:ph type="pic" sz="quarter" idx="13"/>
          </p:nvPr>
        </p:nvSpPr>
        <p:spPr>
          <a:xfrm>
            <a:off x="-6650" y="857"/>
            <a:ext cx="12200176" cy="6857143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3846097"/>
            <a:ext cx="11466875" cy="11430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4989097"/>
            <a:ext cx="11466875" cy="112574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spcBef>
                <a:spcPts val="20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4" t="3387" r="1092" b="4058"/>
          <a:stretch/>
        </p:blipFill>
        <p:spPr>
          <a:xfrm>
            <a:off x="368300" y="558800"/>
            <a:ext cx="1975911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0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: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5D2DCE5-DD12-48D8-B1FE-F24CD3533680}"/>
              </a:ext>
            </a:extLst>
          </p:cNvPr>
          <p:cNvSpPr/>
          <p:nvPr userDrawn="1"/>
        </p:nvSpPr>
        <p:spPr>
          <a:xfrm>
            <a:off x="11573189" y="0"/>
            <a:ext cx="6188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911E9-EF7B-497A-B2C5-D410DDBBBF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7375" y="1700212"/>
            <a:ext cx="5292000" cy="4752975"/>
          </a:xfrm>
        </p:spPr>
        <p:txBody>
          <a:bodyPr tIns="0" bIns="0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6AD3DE-2002-4203-96B0-653F96F6B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34974" y="1700212"/>
            <a:ext cx="5292000" cy="4752975"/>
          </a:xfrm>
        </p:spPr>
        <p:txBody>
          <a:bodyPr tIns="0" bIns="0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427DAC-60B0-4387-A31B-5324F07D7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Section title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5F12D5-4AF9-44A1-9E10-AC24CC281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F9A4F6-7BA3-4126-88A5-A8B8CE7104E5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65D3388-8AD3-4E3E-AAAC-1F2F107543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7374" y="413912"/>
            <a:ext cx="10839600" cy="1286301"/>
          </a:xfrm>
        </p:spPr>
        <p:txBody>
          <a:bodyPr t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3455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63">
          <p15:clr>
            <a:srgbClr val="FBAE40"/>
          </p15:clr>
        </p15:guide>
        <p15:guide id="2" pos="3704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: Two Conten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BD184A4-5912-4CDB-AD03-88BC5E293883}"/>
              </a:ext>
            </a:extLst>
          </p:cNvPr>
          <p:cNvSpPr/>
          <p:nvPr userDrawn="1"/>
        </p:nvSpPr>
        <p:spPr>
          <a:xfrm>
            <a:off x="11573189" y="0"/>
            <a:ext cx="6188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EB407B-8D11-482A-99DA-F939907B8807}"/>
              </a:ext>
            </a:extLst>
          </p:cNvPr>
          <p:cNvSpPr/>
          <p:nvPr userDrawn="1"/>
        </p:nvSpPr>
        <p:spPr>
          <a:xfrm>
            <a:off x="586650" y="1700213"/>
            <a:ext cx="5293450" cy="4752976"/>
          </a:xfrm>
          <a:prstGeom prst="rect">
            <a:avLst/>
          </a:prstGeom>
          <a:solidFill>
            <a:schemeClr val="tx2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EC57AA-A2AF-4126-A6B5-61F88D3A3CC8}"/>
              </a:ext>
            </a:extLst>
          </p:cNvPr>
          <p:cNvSpPr/>
          <p:nvPr userDrawn="1"/>
        </p:nvSpPr>
        <p:spPr>
          <a:xfrm>
            <a:off x="6131788" y="1700213"/>
            <a:ext cx="5293450" cy="47529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911E9-EF7B-497A-B2C5-D410DDBBBF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3225" y="1890126"/>
            <a:ext cx="4927157" cy="4425294"/>
          </a:xfrm>
        </p:spPr>
        <p:txBody>
          <a:bodyPr tIns="0" bIns="0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6AD3DE-2002-4203-96B0-653F96F6B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0824" y="1890126"/>
            <a:ext cx="4927157" cy="4425294"/>
          </a:xfrm>
        </p:spPr>
        <p:txBody>
          <a:bodyPr tIns="0" bIns="0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427DAC-60B0-4387-A31B-5324F07D7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Section title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5F12D5-4AF9-44A1-9E10-AC24CC281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F9A4F6-7BA3-4126-88A5-A8B8CE7104E5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8EFDAAC8-E380-4344-AB86-59AD5EBC2E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7374" y="413912"/>
            <a:ext cx="10839600" cy="1286301"/>
          </a:xfrm>
        </p:spPr>
        <p:txBody>
          <a:bodyPr t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5180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63">
          <p15:clr>
            <a:srgbClr val="FBAE40"/>
          </p15:clr>
        </p15:guide>
        <p15:guide id="2" pos="3704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: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4000969-320C-491F-B9E6-5DF764418ABF}"/>
              </a:ext>
            </a:extLst>
          </p:cNvPr>
          <p:cNvSpPr/>
          <p:nvPr userDrawn="1"/>
        </p:nvSpPr>
        <p:spPr>
          <a:xfrm>
            <a:off x="11573189" y="0"/>
            <a:ext cx="6188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911E9-EF7B-497A-B2C5-D410DDBBBF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7375" y="1700212"/>
            <a:ext cx="3456000" cy="4752975"/>
          </a:xfrm>
        </p:spPr>
        <p:txBody>
          <a:bodyPr tIns="0" bIns="0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6AD3DE-2002-4203-96B0-653F96F6B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79175" y="1700212"/>
            <a:ext cx="3456000" cy="4752975"/>
          </a:xfrm>
        </p:spPr>
        <p:txBody>
          <a:bodyPr tIns="0" bIns="0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427DAC-60B0-4387-A31B-5324F07D7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Section title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5F12D5-4AF9-44A1-9E10-AC24CC281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F9A4F6-7BA3-4126-88A5-A8B8CE7104E5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6D19261-A65F-494B-8CD5-72BF65271DC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70974" y="1700212"/>
            <a:ext cx="3456000" cy="4752975"/>
          </a:xfrm>
        </p:spPr>
        <p:txBody>
          <a:bodyPr tIns="0" bIns="0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0B974F11-A5F4-4C92-897C-540F5F45A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7374" y="413912"/>
            <a:ext cx="10839600" cy="1286301"/>
          </a:xfrm>
        </p:spPr>
        <p:txBody>
          <a:bodyPr t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0787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685">
          <p15:clr>
            <a:srgbClr val="FBAE40"/>
          </p15:clr>
        </p15:guide>
        <p15:guide id="2" pos="2547">
          <p15:clr>
            <a:srgbClr val="FBAE40"/>
          </p15:clr>
        </p15:guide>
        <p15:guide id="3" pos="4883">
          <p15:clr>
            <a:srgbClr val="FBAE40"/>
          </p15:clr>
        </p15:guide>
        <p15:guide id="4" pos="5024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: Three Column w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760D49B-98E3-4CAA-9470-AEF0D33F90C8}"/>
              </a:ext>
            </a:extLst>
          </p:cNvPr>
          <p:cNvSpPr/>
          <p:nvPr userDrawn="1"/>
        </p:nvSpPr>
        <p:spPr>
          <a:xfrm>
            <a:off x="11573189" y="0"/>
            <a:ext cx="6188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427DAC-60B0-4387-A31B-5324F07D7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Section title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5F12D5-4AF9-44A1-9E10-AC24CC281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F9A4F6-7BA3-4126-88A5-A8B8CE7104E5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A3CDFF-5955-4C80-8373-66193EA3631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7375" y="1699200"/>
            <a:ext cx="3455988" cy="918444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4D16DC37-BD36-45E9-8C4A-C2038A88676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279175" y="1699200"/>
            <a:ext cx="3455988" cy="918444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F3FA78D3-1B69-4DFD-BF4E-7CF542EE8F6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970974" y="1699200"/>
            <a:ext cx="3455988" cy="918444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7B07C96-FDE7-45D6-8168-37B4E4FFAE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87375" y="4956005"/>
            <a:ext cx="3455988" cy="1497183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9843034A-8D2E-441E-8716-FF9706B2A9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279162" y="4956005"/>
            <a:ext cx="3455988" cy="1497183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25CD0284-0D13-4E14-8C51-B2D852BD129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970974" y="4956005"/>
            <a:ext cx="3455988" cy="1497183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FEA6E487-F375-4F45-B236-0265F5948BB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87375" y="2791388"/>
            <a:ext cx="3455988" cy="1982787"/>
          </a:xfrm>
          <a:pattFill prst="wdDnDiag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defRPr lang="en-GB"/>
            </a:lvl1pPr>
          </a:lstStyle>
          <a:p>
            <a:pPr lvl="0" algn="ctr"/>
            <a:endParaRPr lang="en-GB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C66B96A-A9E4-4547-927B-4814AD1E2F30}"/>
              </a:ext>
            </a:extLst>
          </p:cNvPr>
          <p:cNvCxnSpPr>
            <a:cxnSpLocks/>
          </p:cNvCxnSpPr>
          <p:nvPr userDrawn="1"/>
        </p:nvCxnSpPr>
        <p:spPr>
          <a:xfrm>
            <a:off x="4161269" y="1690481"/>
            <a:ext cx="0" cy="47627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E071D51-4B18-4AF1-A8CD-F6473A863B50}"/>
              </a:ext>
            </a:extLst>
          </p:cNvPr>
          <p:cNvCxnSpPr>
            <a:cxnSpLocks/>
          </p:cNvCxnSpPr>
          <p:nvPr userDrawn="1"/>
        </p:nvCxnSpPr>
        <p:spPr>
          <a:xfrm>
            <a:off x="7853069" y="1690481"/>
            <a:ext cx="0" cy="47627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75D9A9F6-1ECC-4085-95CA-A9EE8D64371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279162" y="2791388"/>
            <a:ext cx="3455988" cy="1982787"/>
          </a:xfrm>
          <a:pattFill prst="wdDnDiag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defRPr lang="en-GB"/>
            </a:lvl1pPr>
          </a:lstStyle>
          <a:p>
            <a:pPr lvl="0" algn="ctr"/>
            <a:endParaRPr lang="en-GB"/>
          </a:p>
        </p:txBody>
      </p:sp>
      <p:sp>
        <p:nvSpPr>
          <p:cNvPr id="27" name="Picture Placeholder 22">
            <a:extLst>
              <a:ext uri="{FF2B5EF4-FFF2-40B4-BE49-F238E27FC236}">
                <a16:creationId xmlns:a16="http://schemas.microsoft.com/office/drawing/2014/main" id="{43E3BF58-C8CA-409C-AB3A-6FC4660CF42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70974" y="2791388"/>
            <a:ext cx="3455988" cy="1982787"/>
          </a:xfrm>
          <a:pattFill prst="wdDnDiag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defRPr lang="en-GB"/>
            </a:lvl1pPr>
          </a:lstStyle>
          <a:p>
            <a:pPr lvl="0" algn="ctr"/>
            <a:endParaRPr lang="en-GB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D0FAC31-AC16-423D-8146-BCFA30C3B4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7374" y="413912"/>
            <a:ext cx="10839600" cy="1286301"/>
          </a:xfrm>
        </p:spPr>
        <p:txBody>
          <a:bodyPr t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1888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685">
          <p15:clr>
            <a:srgbClr val="FBAE40"/>
          </p15:clr>
        </p15:guide>
        <p15:guide id="2" pos="2547">
          <p15:clr>
            <a:srgbClr val="FBAE40"/>
          </p15:clr>
        </p15:guide>
        <p15:guide id="3" pos="4883">
          <p15:clr>
            <a:srgbClr val="FBAE40"/>
          </p15:clr>
        </p15:guide>
        <p15:guide id="4" pos="5024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: 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D8DED35-5AC5-4E7C-B6C3-342362714857}"/>
              </a:ext>
            </a:extLst>
          </p:cNvPr>
          <p:cNvSpPr/>
          <p:nvPr userDrawn="1"/>
        </p:nvSpPr>
        <p:spPr>
          <a:xfrm>
            <a:off x="11573189" y="0"/>
            <a:ext cx="6188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911E9-EF7B-497A-B2C5-D410DDBBBF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7375" y="1700212"/>
            <a:ext cx="5292000" cy="2264400"/>
          </a:xfrm>
        </p:spPr>
        <p:txBody>
          <a:bodyPr tIns="0" bIns="0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6AD3DE-2002-4203-96B0-653F96F6B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34974" y="1700212"/>
            <a:ext cx="5290264" cy="2264400"/>
          </a:xfrm>
        </p:spPr>
        <p:txBody>
          <a:bodyPr tIns="0" bIns="0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427DAC-60B0-4387-A31B-5324F07D7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Section title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5F12D5-4AF9-44A1-9E10-AC24CC281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F9A4F6-7BA3-4126-88A5-A8B8CE7104E5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7B51E57-9EC1-42B4-AD68-1C98DBD0261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87375" y="4185188"/>
            <a:ext cx="5292000" cy="2264400"/>
          </a:xfrm>
        </p:spPr>
        <p:txBody>
          <a:bodyPr tIns="0" bIns="0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5FAF0F6-643B-4652-9CE3-598C25D8A74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134974" y="4185188"/>
            <a:ext cx="5290264" cy="2264400"/>
          </a:xfrm>
        </p:spPr>
        <p:txBody>
          <a:bodyPr tIns="0" bIns="0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A183094-1AFD-43A1-97E0-D0B2A1AACB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7374" y="413912"/>
            <a:ext cx="10839600" cy="1286301"/>
          </a:xfrm>
        </p:spPr>
        <p:txBody>
          <a:bodyPr t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32908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63">
          <p15:clr>
            <a:srgbClr val="FBAE40"/>
          </p15:clr>
        </p15:guide>
        <p15:guide id="2" pos="3704">
          <p15:clr>
            <a:srgbClr val="FBAE40"/>
          </p15:clr>
        </p15:guide>
        <p15:guide id="3" orient="horz" pos="2500">
          <p15:clr>
            <a:srgbClr val="FBAE40"/>
          </p15:clr>
        </p15:guide>
        <p15:guide id="4" orient="horz" pos="2636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: Content w/Image 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00D41DB-746A-4C01-9EFB-5F869FF1FB1F}"/>
              </a:ext>
            </a:extLst>
          </p:cNvPr>
          <p:cNvSpPr/>
          <p:nvPr userDrawn="1"/>
        </p:nvSpPr>
        <p:spPr>
          <a:xfrm>
            <a:off x="11573189" y="0"/>
            <a:ext cx="6188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741ECD-6667-4DD0-8754-D8AD3BCD6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Section title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2FCB5-B8AB-4F77-BD30-7881CE206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F9A4F6-7BA3-4126-88A5-A8B8CE7104E5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54A423E-5C39-4639-8D09-13CAE94F2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75" y="1700215"/>
            <a:ext cx="6734859" cy="4752972"/>
          </a:xfrm>
        </p:spPr>
        <p:txBody>
          <a:bodyPr tIns="0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0D31AC7-A6B9-415A-8CFD-3659532B26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7374" y="413912"/>
            <a:ext cx="6734859" cy="1286301"/>
          </a:xfrm>
        </p:spPr>
        <p:txBody>
          <a:bodyPr t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4D92CA34-397A-41C7-8D1F-B2D09B9F6E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40625" y="0"/>
            <a:ext cx="4031086" cy="6858000"/>
          </a:xfrm>
          <a:pattFill prst="wdDnDiag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84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: Content w/Image L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B13A929-6C53-4EEC-9706-5974B2399818}"/>
              </a:ext>
            </a:extLst>
          </p:cNvPr>
          <p:cNvSpPr/>
          <p:nvPr userDrawn="1"/>
        </p:nvSpPr>
        <p:spPr>
          <a:xfrm>
            <a:off x="11573189" y="0"/>
            <a:ext cx="6188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6AEBC-9A60-492F-AF9C-D229DC450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75" y="1700215"/>
            <a:ext cx="10837863" cy="2344247"/>
          </a:xfrm>
        </p:spPr>
        <p:txBody>
          <a:bodyPr tIns="0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3F946-98DC-4D67-8162-C5E911BA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Section title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65E68-CBA5-49A5-A9EC-6A92A3DFE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F9A4F6-7BA3-4126-88A5-A8B8CE7104E5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B0F8708-EE81-476F-8AB0-70F0EF0101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7374" y="413912"/>
            <a:ext cx="10839600" cy="1286301"/>
          </a:xfrm>
        </p:spPr>
        <p:txBody>
          <a:bodyPr t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7FD0363E-FC19-49E9-B9F6-8B6FF23AF8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4239490"/>
            <a:ext cx="11571711" cy="2618510"/>
          </a:xfrm>
          <a:pattFill prst="wdDnDiag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GB"/>
            </a:lvl1pPr>
          </a:lstStyle>
          <a:p>
            <a:pPr lvl="0"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369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: Two Content w/Image L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3128F71-DBB4-46A6-B8DC-A50015934EC1}"/>
              </a:ext>
            </a:extLst>
          </p:cNvPr>
          <p:cNvSpPr/>
          <p:nvPr userDrawn="1"/>
        </p:nvSpPr>
        <p:spPr>
          <a:xfrm>
            <a:off x="11573189" y="0"/>
            <a:ext cx="6188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3F946-98DC-4D67-8162-C5E911BA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Section title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65E68-CBA5-49A5-A9EC-6A92A3DFE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F9A4F6-7BA3-4126-88A5-A8B8CE7104E5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336A1FAA-25A0-4EA0-9686-23F4B70CF2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7374" y="413912"/>
            <a:ext cx="10839600" cy="1286301"/>
          </a:xfrm>
        </p:spPr>
        <p:txBody>
          <a:bodyPr t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C197929-BD23-4DA7-8618-C6E23433A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7375" y="1700212"/>
            <a:ext cx="5292000" cy="2344250"/>
          </a:xfrm>
        </p:spPr>
        <p:txBody>
          <a:bodyPr tIns="0" bIns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686BE81-D9E0-443B-A9E6-A1FC5A24D0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34974" y="1700212"/>
            <a:ext cx="5290264" cy="2344250"/>
          </a:xfrm>
        </p:spPr>
        <p:txBody>
          <a:bodyPr tIns="0" bIns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21FE9AF5-7ADD-4153-9344-A174CD76EA9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4239490"/>
            <a:ext cx="11571711" cy="2618510"/>
          </a:xfrm>
          <a:pattFill prst="wdDnDiag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GB"/>
            </a:lvl1pPr>
          </a:lstStyle>
          <a:p>
            <a:pPr lvl="0"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264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: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C5C475F-517E-47F2-84B3-A8DB9D4525C8}"/>
              </a:ext>
            </a:extLst>
          </p:cNvPr>
          <p:cNvSpPr/>
          <p:nvPr userDrawn="1"/>
        </p:nvSpPr>
        <p:spPr>
          <a:xfrm>
            <a:off x="11573189" y="0"/>
            <a:ext cx="6188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741ECD-6667-4DD0-8754-D8AD3BCD6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Section title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2FCB5-B8AB-4F77-BD30-7881CE206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F9A4F6-7BA3-4126-88A5-A8B8CE7104E5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490CDC3-84A0-4EEF-AB9F-10333D5736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1571711" cy="6858000"/>
          </a:xfrm>
          <a:pattFill prst="wdDnDiag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GB"/>
            </a:lvl1pPr>
          </a:lstStyle>
          <a:p>
            <a:pPr lvl="0"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42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: Statement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DA2861C-7177-4795-9955-3F4126FBABAB}"/>
              </a:ext>
            </a:extLst>
          </p:cNvPr>
          <p:cNvSpPr/>
          <p:nvPr userDrawn="1"/>
        </p:nvSpPr>
        <p:spPr>
          <a:xfrm>
            <a:off x="11573189" y="0"/>
            <a:ext cx="6188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490CDC3-84A0-4EEF-AB9F-10333D5736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84056" y="0"/>
            <a:ext cx="5787655" cy="6858000"/>
          </a:xfrm>
          <a:pattFill prst="wdDnDiag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2F220-B802-4D1F-BAC7-E488C367196A}"/>
              </a:ext>
            </a:extLst>
          </p:cNvPr>
          <p:cNvSpPr/>
          <p:nvPr userDrawn="1"/>
        </p:nvSpPr>
        <p:spPr>
          <a:xfrm>
            <a:off x="-1" y="0"/>
            <a:ext cx="578405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741ECD-6667-4DD0-8754-D8AD3BCD6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Section title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2FCB5-B8AB-4F77-BD30-7881CE206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F9A4F6-7BA3-4126-88A5-A8B8CE7104E5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54A423E-5C39-4639-8D09-13CAE94F28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7375" y="1109663"/>
            <a:ext cx="4787265" cy="4638674"/>
          </a:xfrm>
        </p:spPr>
        <p:txBody>
          <a:bodyPr tIns="0" anchor="ctr"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 marL="177800" indent="-177800">
              <a:buFont typeface="Oswald Light" pitchFamily="2" charset="0"/>
              <a:buChar char="-"/>
              <a:defRPr sz="1400" i="1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Statement / quote</a:t>
            </a:r>
          </a:p>
          <a:p>
            <a:pPr lvl="1"/>
            <a:r>
              <a:rPr lang="en-US"/>
              <a:t>Insert description text</a:t>
            </a:r>
          </a:p>
          <a:p>
            <a:pPr lvl="2"/>
            <a:r>
              <a:rPr lang="en-US"/>
              <a:t>Source/reference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208F619-0C70-FB7C-EAEB-EC1A85D50A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6971" y="5341329"/>
            <a:ext cx="1054544" cy="1363054"/>
          </a:xfrm>
          <a:prstGeom prst="rect">
            <a:avLst/>
          </a:prstGeom>
        </p:spPr>
      </p:pic>
      <p:pic>
        <p:nvPicPr>
          <p:cNvPr id="13" name="Graphic 11">
            <a:extLst>
              <a:ext uri="{FF2B5EF4-FFF2-40B4-BE49-F238E27FC236}">
                <a16:creationId xmlns:a16="http://schemas.microsoft.com/office/drawing/2014/main" id="{1D27E0EB-92F6-9186-5C50-3B104C1EE79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7757" y="5866159"/>
            <a:ext cx="1659482" cy="52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0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62800" y="1138238"/>
            <a:ext cx="4665663" cy="1787237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62800" y="3146902"/>
            <a:ext cx="4665663" cy="188229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spcBef>
                <a:spcPts val="60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4" t="3387" r="1092" b="4058"/>
          <a:stretch/>
        </p:blipFill>
        <p:spPr>
          <a:xfrm>
            <a:off x="368300" y="558800"/>
            <a:ext cx="1975911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47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avy: Statement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DA2861C-7177-4795-9955-3F4126FBABAB}"/>
              </a:ext>
            </a:extLst>
          </p:cNvPr>
          <p:cNvSpPr/>
          <p:nvPr userDrawn="1"/>
        </p:nvSpPr>
        <p:spPr>
          <a:xfrm>
            <a:off x="11573189" y="0"/>
            <a:ext cx="6188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490CDC3-84A0-4EEF-AB9F-10333D5736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84056" y="0"/>
            <a:ext cx="5787655" cy="6858000"/>
          </a:xfrm>
          <a:pattFill prst="wdDnDiag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2F220-B802-4D1F-BAC7-E488C367196A}"/>
              </a:ext>
            </a:extLst>
          </p:cNvPr>
          <p:cNvSpPr/>
          <p:nvPr userDrawn="1"/>
        </p:nvSpPr>
        <p:spPr>
          <a:xfrm>
            <a:off x="-1" y="0"/>
            <a:ext cx="578405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741ECD-6667-4DD0-8754-D8AD3BCD6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Section title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2FCB5-B8AB-4F77-BD30-7881CE206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F9A4F6-7BA3-4126-88A5-A8B8CE7104E5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54A423E-5C39-4639-8D09-13CAE94F28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7375" y="1109663"/>
            <a:ext cx="4787265" cy="4638674"/>
          </a:xfrm>
        </p:spPr>
        <p:txBody>
          <a:bodyPr tIns="0" anchor="ctr"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 marL="177800" indent="-177800">
              <a:buFont typeface="Oswald Light" pitchFamily="2" charset="0"/>
              <a:buChar char="-"/>
              <a:defRPr sz="1400" i="1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Statement / quote</a:t>
            </a:r>
          </a:p>
          <a:p>
            <a:pPr lvl="1"/>
            <a:r>
              <a:rPr lang="en-US"/>
              <a:t>Insert description text</a:t>
            </a:r>
          </a:p>
          <a:p>
            <a:pPr lvl="2"/>
            <a:r>
              <a:rPr lang="en-US"/>
              <a:t>Source/reference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208F619-0C70-FB7C-EAEB-EC1A85D50A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971" y="5341329"/>
            <a:ext cx="1054544" cy="1363054"/>
          </a:xfrm>
          <a:prstGeom prst="rect">
            <a:avLst/>
          </a:prstGeom>
        </p:spPr>
      </p:pic>
      <p:pic>
        <p:nvPicPr>
          <p:cNvPr id="13" name="Graphic 11">
            <a:extLst>
              <a:ext uri="{FF2B5EF4-FFF2-40B4-BE49-F238E27FC236}">
                <a16:creationId xmlns:a16="http://schemas.microsoft.com/office/drawing/2014/main" id="{1D27E0EB-92F6-9186-5C50-3B104C1EE79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7757" y="5866159"/>
            <a:ext cx="1659482" cy="52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37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89556F-9663-440B-8FF7-E00D97A0F2E6}"/>
              </a:ext>
            </a:extLst>
          </p:cNvPr>
          <p:cNvSpPr/>
          <p:nvPr userDrawn="1"/>
        </p:nvSpPr>
        <p:spPr>
          <a:xfrm>
            <a:off x="11573189" y="0"/>
            <a:ext cx="6188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5C2914-9038-4BFF-B47D-D2D1B67AE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Section title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8E3EED-BA4B-4106-B922-3FB3396AF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F9A4F6-7BA3-4126-88A5-A8B8CE7104E5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BFDEB3-B4A3-4DFF-859C-B59331FA4D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7374" y="413912"/>
            <a:ext cx="10839600" cy="1286301"/>
          </a:xfrm>
        </p:spPr>
        <p:txBody>
          <a:bodyPr t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7637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avy: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3C38280-A95E-43E5-9E98-B1220CC30D37}"/>
              </a:ext>
            </a:extLst>
          </p:cNvPr>
          <p:cNvSpPr/>
          <p:nvPr userDrawn="1"/>
        </p:nvSpPr>
        <p:spPr>
          <a:xfrm>
            <a:off x="11573189" y="0"/>
            <a:ext cx="6188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153AD4-3137-4FC8-8EB3-D6A47D015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Section title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3AD146-2A63-465A-829D-36149B60E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F9A4F6-7BA3-4126-88A5-A8B8CE7104E5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280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t and illu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43891"/>
            <a:ext cx="12192000" cy="515006"/>
          </a:xfrm>
          <a:prstGeom prst="rect">
            <a:avLst/>
          </a:prstGeom>
        </p:spPr>
      </p:pic>
      <p:sp>
        <p:nvSpPr>
          <p:cNvPr id="17" name="Date Placeholder 3"/>
          <p:cNvSpPr>
            <a:spLocks noGrp="1"/>
          </p:cNvSpPr>
          <p:nvPr>
            <p:ph type="dt" sz="half" idx="10"/>
          </p:nvPr>
        </p:nvSpPr>
        <p:spPr>
          <a:xfrm>
            <a:off x="513836" y="6586943"/>
            <a:ext cx="4114800" cy="184706"/>
          </a:xfrm>
        </p:spPr>
        <p:txBody>
          <a:bodyPr/>
          <a:lstStyle/>
          <a:p>
            <a:fld id="{77C9C538-5EC6-1141-A013-FCB240A13CE8}" type="datetime3">
              <a:rPr lang="en-GB" smtClean="0"/>
              <a:t>17 January, 2024</a:t>
            </a:fld>
            <a:endParaRPr lang="en-US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3836" y="6458458"/>
            <a:ext cx="4114800" cy="131960"/>
          </a:xfrm>
        </p:spPr>
        <p:txBody>
          <a:bodyPr/>
          <a:lstStyle/>
          <a:p>
            <a:r>
              <a:rPr lang="en-US"/>
              <a:t>presentation title in Calibri Bold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3527" y="6376687"/>
            <a:ext cx="2428875" cy="48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33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94">
          <p15:clr>
            <a:srgbClr val="FBAE40"/>
          </p15:clr>
        </p15:guide>
        <p15:guide id="2" pos="4407">
          <p15:clr>
            <a:srgbClr val="FBAE40"/>
          </p15:clr>
        </p15:guide>
        <p15:guide id="3" orient="horz" pos="1071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1 x content - no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9999" y="1708150"/>
            <a:ext cx="11466873" cy="4018118"/>
          </a:xfrm>
        </p:spPr>
        <p:txBody>
          <a:bodyPr>
            <a:noAutofit/>
          </a:bodyPr>
          <a:lstStyle>
            <a:lvl1pPr>
              <a:defRPr sz="1600" b="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6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600"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9999" y="213002"/>
            <a:ext cx="11466875" cy="4041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3" y="6394275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4BEE3-566C-4068-A777-C3A4762E861B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6393509"/>
            <a:ext cx="4670778" cy="197792"/>
          </a:xfrm>
        </p:spPr>
        <p:txBody>
          <a:bodyPr anchor="ctr">
            <a:noAutofit/>
          </a:bodyPr>
          <a:lstStyle>
            <a:lvl1pPr>
              <a:spcBef>
                <a:spcPts val="600"/>
              </a:spcBef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footer text</a:t>
            </a:r>
          </a:p>
        </p:txBody>
      </p:sp>
    </p:spTree>
    <p:extLst>
      <p:ext uri="{BB962C8B-B14F-4D97-AF65-F5344CB8AC3E}">
        <p14:creationId xmlns:p14="http://schemas.microsoft.com/office/powerpoint/2010/main" val="188837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6096000" y="6393509"/>
            <a:ext cx="4670778" cy="197792"/>
          </a:xfrm>
        </p:spPr>
        <p:txBody>
          <a:bodyPr anchor="ctr">
            <a:noAutofit/>
          </a:bodyPr>
          <a:lstStyle>
            <a:lvl1pPr>
              <a:spcBef>
                <a:spcPts val="600"/>
              </a:spcBef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footer text</a:t>
            </a:r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3" y="6394275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4BEE3-566C-4068-A777-C3A4762E861B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78" name="Title Placeholder 1"/>
          <p:cNvSpPr>
            <a:spLocks noGrp="1"/>
          </p:cNvSpPr>
          <p:nvPr>
            <p:ph type="title"/>
          </p:nvPr>
        </p:nvSpPr>
        <p:spPr>
          <a:xfrm>
            <a:off x="360363" y="430717"/>
            <a:ext cx="11466510" cy="4041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79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60362" y="909635"/>
            <a:ext cx="11466511" cy="3968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811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no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9999" y="306022"/>
            <a:ext cx="11466875" cy="4041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3" y="6394275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4BEE3-566C-4068-A777-C3A4762E861B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4601497" y="6393509"/>
            <a:ext cx="6157908" cy="197792"/>
          </a:xfrm>
        </p:spPr>
        <p:txBody>
          <a:bodyPr anchor="ctr">
            <a:noAutofit/>
          </a:bodyPr>
          <a:lstStyle>
            <a:lvl1pPr>
              <a:spcBef>
                <a:spcPts val="600"/>
              </a:spcBef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footer text</a:t>
            </a:r>
          </a:p>
        </p:txBody>
      </p:sp>
    </p:spTree>
    <p:extLst>
      <p:ext uri="{BB962C8B-B14F-4D97-AF65-F5344CB8AC3E}">
        <p14:creationId xmlns:p14="http://schemas.microsoft.com/office/powerpoint/2010/main" val="262382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 - no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9999" y="430717"/>
            <a:ext cx="11466875" cy="4041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3" y="6394275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34BEE3-566C-4068-A777-C3A4762E861B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6393509"/>
            <a:ext cx="4670778" cy="197792"/>
          </a:xfrm>
        </p:spPr>
        <p:txBody>
          <a:bodyPr anchor="ctr">
            <a:noAutofit/>
          </a:bodyPr>
          <a:lstStyle>
            <a:lvl1pPr>
              <a:spcBef>
                <a:spcPts val="600"/>
              </a:spcBef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footer text</a:t>
            </a:r>
          </a:p>
        </p:txBody>
      </p:sp>
    </p:spTree>
    <p:extLst>
      <p:ext uri="{BB962C8B-B14F-4D97-AF65-F5344CB8AC3E}">
        <p14:creationId xmlns:p14="http://schemas.microsoft.com/office/powerpoint/2010/main" val="275199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98738-2E1C-4407-AE23-FC7C522477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DB932A-F9A4-4379-8F69-FA63BDFA24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347A58-42BF-4A47-A878-643A5CD27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C6D4BB-14E1-42DC-832A-2D0CE78632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910800"/>
            <a:ext cx="11466512" cy="396000"/>
          </a:xfrm>
        </p:spPr>
        <p:txBody>
          <a:bodyPr/>
          <a:lstStyle>
            <a:lvl1pPr>
              <a:spcBef>
                <a:spcPts val="600"/>
              </a:spcBef>
              <a:defRPr sz="2200"/>
            </a:lvl1pPr>
          </a:lstStyle>
          <a:p>
            <a:pPr lvl="0"/>
            <a:r>
              <a:rPr lang="en-US"/>
              <a:t>Click to add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726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59999" y="430717"/>
            <a:ext cx="11466875" cy="4041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57188" y="909635"/>
            <a:ext cx="11477331" cy="3968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6393509"/>
            <a:ext cx="4670778" cy="197792"/>
          </a:xfrm>
        </p:spPr>
        <p:txBody>
          <a:bodyPr anchor="ctr">
            <a:noAutofit/>
          </a:bodyPr>
          <a:lstStyle>
            <a:lvl1pPr>
              <a:spcBef>
                <a:spcPts val="600"/>
              </a:spcBef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footer text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3" y="6394275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4BEE3-566C-4068-A777-C3A4762E861B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310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 (black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7200" y="1138238"/>
            <a:ext cx="4666800" cy="17892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7200" y="3147038"/>
            <a:ext cx="4666800" cy="18828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spcBef>
                <a:spcPts val="600"/>
              </a:spcBef>
              <a:buNone/>
              <a:defRPr sz="22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88" t="3497" r="1098" b="3193"/>
          <a:stretch/>
        </p:blipFill>
        <p:spPr bwMode="invGray">
          <a:xfrm>
            <a:off x="368300" y="558800"/>
            <a:ext cx="196273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71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" Target="../slides/slide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44.xml"/><Relationship Id="rId3" Type="http://schemas.openxmlformats.org/officeDocument/2006/relationships/slideLayout" Target="../slideLayouts/slideLayout8.xml"/><Relationship Id="rId21" Type="http://schemas.openxmlformats.org/officeDocument/2006/relationships/slideLayout" Target="../slideLayouts/slideLayout26.xml"/><Relationship Id="rId34" Type="http://schemas.openxmlformats.org/officeDocument/2006/relationships/slideLayout" Target="../slideLayouts/slideLayout39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43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29" Type="http://schemas.openxmlformats.org/officeDocument/2006/relationships/slideLayout" Target="../slideLayouts/slideLayout34.xml"/><Relationship Id="rId41" Type="http://schemas.openxmlformats.org/officeDocument/2006/relationships/slideLayout" Target="../slideLayouts/slideLayout46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24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7.xml"/><Relationship Id="rId37" Type="http://schemas.openxmlformats.org/officeDocument/2006/relationships/slideLayout" Target="../slideLayouts/slideLayout42.xml"/><Relationship Id="rId40" Type="http://schemas.openxmlformats.org/officeDocument/2006/relationships/slideLayout" Target="../slideLayouts/slideLayout45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8.xml"/><Relationship Id="rId28" Type="http://schemas.openxmlformats.org/officeDocument/2006/relationships/slideLayout" Target="../slideLayouts/slideLayout33.xml"/><Relationship Id="rId36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31" Type="http://schemas.openxmlformats.org/officeDocument/2006/relationships/slideLayout" Target="../slideLayouts/slideLayout36.xml"/><Relationship Id="rId44" Type="http://schemas.openxmlformats.org/officeDocument/2006/relationships/image" Target="../media/image3.png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32.xml"/><Relationship Id="rId30" Type="http://schemas.openxmlformats.org/officeDocument/2006/relationships/slideLayout" Target="../slideLayouts/slideLayout35.xml"/><Relationship Id="rId35" Type="http://schemas.openxmlformats.org/officeDocument/2006/relationships/slideLayout" Target="../slideLayouts/slideLayout40.xml"/><Relationship Id="rId43" Type="http://schemas.openxmlformats.org/officeDocument/2006/relationships/tags" Target="../tags/tag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1.xml"/><Relationship Id="rId10" Type="http://schemas.openxmlformats.org/officeDocument/2006/relationships/image" Target="../media/image12.png"/><Relationship Id="rId4" Type="http://schemas.openxmlformats.org/officeDocument/2006/relationships/slideLayout" Target="../slideLayouts/slideLayout50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26" Type="http://schemas.openxmlformats.org/officeDocument/2006/relationships/slideLayout" Target="../slideLayouts/slideLayout80.xml"/><Relationship Id="rId3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75.xml"/><Relationship Id="rId34" Type="http://schemas.openxmlformats.org/officeDocument/2006/relationships/slideLayout" Target="../slideLayouts/slideLayout88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9.xml"/><Relationship Id="rId33" Type="http://schemas.openxmlformats.org/officeDocument/2006/relationships/slideLayout" Target="../slideLayouts/slideLayout87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74.xml"/><Relationship Id="rId29" Type="http://schemas.openxmlformats.org/officeDocument/2006/relationships/slideLayout" Target="../slideLayouts/slideLayout83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78.xml"/><Relationship Id="rId32" Type="http://schemas.openxmlformats.org/officeDocument/2006/relationships/slideLayout" Target="../slideLayouts/slideLayout86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77.xml"/><Relationship Id="rId28" Type="http://schemas.openxmlformats.org/officeDocument/2006/relationships/slideLayout" Target="../slideLayouts/slideLayout82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73.xml"/><Relationship Id="rId31" Type="http://schemas.openxmlformats.org/officeDocument/2006/relationships/slideLayout" Target="../slideLayouts/slideLayout85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6.xml"/><Relationship Id="rId27" Type="http://schemas.openxmlformats.org/officeDocument/2006/relationships/slideLayout" Target="../slideLayouts/slideLayout81.xml"/><Relationship Id="rId30" Type="http://schemas.openxmlformats.org/officeDocument/2006/relationships/slideLayout" Target="../slideLayouts/slideLayout84.xml"/><Relationship Id="rId35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Placeholder 1"/>
          <p:cNvSpPr>
            <a:spLocks noGrp="1"/>
          </p:cNvSpPr>
          <p:nvPr>
            <p:ph type="title"/>
          </p:nvPr>
        </p:nvSpPr>
        <p:spPr>
          <a:xfrm>
            <a:off x="359999" y="430718"/>
            <a:ext cx="11466875" cy="403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92" name="Text Placeholder 2"/>
          <p:cNvSpPr>
            <a:spLocks noGrp="1"/>
          </p:cNvSpPr>
          <p:nvPr>
            <p:ph type="body" idx="1"/>
          </p:nvPr>
        </p:nvSpPr>
        <p:spPr>
          <a:xfrm>
            <a:off x="359999" y="1710000"/>
            <a:ext cx="11466875" cy="3999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3" y="6390000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4BEE3-566C-4068-A777-C3A4762E861B}" type="slidenum">
              <a:rPr lang="en-GB" smtClean="0"/>
              <a:pPr/>
              <a:t>‹N°›</a:t>
            </a:fld>
            <a:endParaRPr lang="en-GB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-1143000" y="-600255"/>
            <a:ext cx="13680281" cy="6913023"/>
            <a:chOff x="-1143000" y="-600255"/>
            <a:chExt cx="13680281" cy="6913023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256200" y="1710267"/>
              <a:ext cx="180000" cy="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256200" y="6143820"/>
              <a:ext cx="180000" cy="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-256200" y="3426354"/>
              <a:ext cx="180000" cy="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-256200" y="5714470"/>
              <a:ext cx="180000" cy="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 userDrawn="1"/>
          </p:nvSpPr>
          <p:spPr>
            <a:xfrm>
              <a:off x="-747711" y="1646156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 dirty="0">
                  <a:solidFill>
                    <a:schemeClr val="tx1"/>
                  </a:solidFill>
                </a:rPr>
                <a:t>4.78cm</a:t>
              </a:r>
            </a:p>
          </p:txBody>
        </p:sp>
        <p:sp>
          <p:nvSpPr>
            <p:cNvPr id="54" name="TextBox 53"/>
            <p:cNvSpPr txBox="1"/>
            <p:nvPr userDrawn="1"/>
          </p:nvSpPr>
          <p:spPr>
            <a:xfrm>
              <a:off x="-747711" y="3357884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 dirty="0">
                  <a:solidFill>
                    <a:schemeClr val="tx1"/>
                  </a:solidFill>
                </a:rPr>
                <a:t>0 cm</a:t>
              </a:r>
            </a:p>
          </p:txBody>
        </p:sp>
        <p:sp>
          <p:nvSpPr>
            <p:cNvPr id="58" name="TextBox 57"/>
            <p:cNvSpPr txBox="1"/>
            <p:nvPr userDrawn="1"/>
          </p:nvSpPr>
          <p:spPr>
            <a:xfrm>
              <a:off x="-747711" y="5640188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 dirty="0">
                  <a:solidFill>
                    <a:schemeClr val="tx1"/>
                  </a:solidFill>
                </a:rPr>
                <a:t>6.35 cm</a:t>
              </a:r>
            </a:p>
          </p:txBody>
        </p:sp>
        <p:sp>
          <p:nvSpPr>
            <p:cNvPr id="60" name="TextBox 59"/>
            <p:cNvSpPr txBox="1"/>
            <p:nvPr userDrawn="1"/>
          </p:nvSpPr>
          <p:spPr>
            <a:xfrm>
              <a:off x="304800" y="-437436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800" dirty="0">
                  <a:solidFill>
                    <a:schemeClr val="tx1"/>
                  </a:solidFill>
                </a:rPr>
                <a:t>15.93cm</a:t>
              </a:r>
            </a:p>
          </p:txBody>
        </p:sp>
        <p:sp>
          <p:nvSpPr>
            <p:cNvPr id="72" name="TextBox 71"/>
            <p:cNvSpPr txBox="1"/>
            <p:nvPr userDrawn="1"/>
          </p:nvSpPr>
          <p:spPr>
            <a:xfrm>
              <a:off x="11426031" y="-437436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 dirty="0">
                  <a:solidFill>
                    <a:schemeClr val="tx1"/>
                  </a:solidFill>
                </a:rPr>
                <a:t>15.93 cm</a:t>
              </a:r>
            </a:p>
          </p:txBody>
        </p:sp>
        <p:cxnSp>
          <p:nvCxnSpPr>
            <p:cNvPr id="5" name="Straight Connector 4"/>
            <p:cNvCxnSpPr/>
            <p:nvPr userDrawn="1"/>
          </p:nvCxnSpPr>
          <p:spPr>
            <a:xfrm>
              <a:off x="361588" y="-265725"/>
              <a:ext cx="0" cy="18000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 userDrawn="1"/>
          </p:nvSpPr>
          <p:spPr>
            <a:xfrm>
              <a:off x="-1143000" y="5763299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 dirty="0">
                  <a:solidFill>
                    <a:schemeClr val="tx1"/>
                  </a:solidFill>
                </a:rPr>
                <a:t>Content Bottom</a:t>
              </a:r>
            </a:p>
          </p:txBody>
        </p:sp>
        <p:sp>
          <p:nvSpPr>
            <p:cNvPr id="86" name="TextBox 85"/>
            <p:cNvSpPr txBox="1"/>
            <p:nvPr userDrawn="1"/>
          </p:nvSpPr>
          <p:spPr>
            <a:xfrm>
              <a:off x="-1143000" y="1769267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 dirty="0">
                  <a:solidFill>
                    <a:schemeClr val="tx1"/>
                  </a:solidFill>
                </a:rPr>
                <a:t>Content Top</a:t>
              </a:r>
            </a:p>
          </p:txBody>
        </p:sp>
        <p:sp>
          <p:nvSpPr>
            <p:cNvPr id="88" name="TextBox 87"/>
            <p:cNvSpPr txBox="1"/>
            <p:nvPr userDrawn="1"/>
          </p:nvSpPr>
          <p:spPr>
            <a:xfrm>
              <a:off x="-590537" y="-438330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 dirty="0">
                  <a:solidFill>
                    <a:schemeClr val="tx1"/>
                  </a:solidFill>
                </a:rPr>
                <a:t>Left Margin</a:t>
              </a:r>
            </a:p>
          </p:txBody>
        </p:sp>
        <p:sp>
          <p:nvSpPr>
            <p:cNvPr id="89" name="TextBox 88"/>
            <p:cNvSpPr txBox="1"/>
            <p:nvPr userDrawn="1"/>
          </p:nvSpPr>
          <p:spPr>
            <a:xfrm>
              <a:off x="11898039" y="-438330"/>
              <a:ext cx="639242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800" dirty="0">
                  <a:solidFill>
                    <a:schemeClr val="tx1"/>
                  </a:solidFill>
                </a:rPr>
                <a:t>Right Margin</a:t>
              </a:r>
            </a:p>
          </p:txBody>
        </p:sp>
        <p:cxnSp>
          <p:nvCxnSpPr>
            <p:cNvPr id="98" name="Straight Connector 97"/>
            <p:cNvCxnSpPr/>
            <p:nvPr userDrawn="1"/>
          </p:nvCxnSpPr>
          <p:spPr>
            <a:xfrm>
              <a:off x="6096000" y="-363357"/>
              <a:ext cx="0" cy="18000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 userDrawn="1"/>
          </p:nvSpPr>
          <p:spPr>
            <a:xfrm>
              <a:off x="5914719" y="-600255"/>
              <a:ext cx="36225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Middle </a:t>
              </a:r>
              <a:br>
                <a:rPr lang="en-GB" sz="800" dirty="0">
                  <a:solidFill>
                    <a:schemeClr val="tx1"/>
                  </a:solidFill>
                </a:rPr>
              </a:br>
              <a:r>
                <a:rPr lang="en-GB" sz="800" dirty="0">
                  <a:solidFill>
                    <a:schemeClr val="tx1"/>
                  </a:solidFill>
                </a:rPr>
                <a:t>0cm </a:t>
              </a:r>
            </a:p>
          </p:txBody>
        </p:sp>
        <p:sp>
          <p:nvSpPr>
            <p:cNvPr id="101" name="TextBox 100"/>
            <p:cNvSpPr txBox="1"/>
            <p:nvPr userDrawn="1"/>
          </p:nvSpPr>
          <p:spPr>
            <a:xfrm>
              <a:off x="5636264" y="-208836"/>
              <a:ext cx="36225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0.26cm</a:t>
              </a:r>
            </a:p>
          </p:txBody>
        </p:sp>
        <p:cxnSp>
          <p:nvCxnSpPr>
            <p:cNvPr id="104" name="Straight Connector 103"/>
            <p:cNvCxnSpPr/>
            <p:nvPr userDrawn="1"/>
          </p:nvCxnSpPr>
          <p:spPr>
            <a:xfrm>
              <a:off x="6000389" y="-265725"/>
              <a:ext cx="0" cy="18000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>
            <a:xfrm>
              <a:off x="6190362" y="-265725"/>
              <a:ext cx="0" cy="18000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 userDrawn="1"/>
          </p:nvSpPr>
          <p:spPr>
            <a:xfrm>
              <a:off x="6191102" y="-208836"/>
              <a:ext cx="36225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0.26cm</a:t>
              </a:r>
            </a:p>
          </p:txBody>
        </p:sp>
        <p:cxnSp>
          <p:nvCxnSpPr>
            <p:cNvPr id="107" name="Straight Connector 106"/>
            <p:cNvCxnSpPr/>
            <p:nvPr userDrawn="1"/>
          </p:nvCxnSpPr>
          <p:spPr>
            <a:xfrm>
              <a:off x="11836111" y="-265725"/>
              <a:ext cx="0" cy="18000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>
            <a:xfrm>
              <a:off x="-256200" y="430824"/>
              <a:ext cx="180000" cy="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/>
            <p:cNvSpPr txBox="1"/>
            <p:nvPr userDrawn="1"/>
          </p:nvSpPr>
          <p:spPr>
            <a:xfrm>
              <a:off x="-747711" y="404813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 dirty="0">
                  <a:solidFill>
                    <a:schemeClr val="tx1"/>
                  </a:solidFill>
                </a:rPr>
                <a:t>8.33cm</a:t>
              </a:r>
            </a:p>
          </p:txBody>
        </p:sp>
        <p:sp>
          <p:nvSpPr>
            <p:cNvPr id="110" name="TextBox 109"/>
            <p:cNvSpPr txBox="1"/>
            <p:nvPr userDrawn="1"/>
          </p:nvSpPr>
          <p:spPr>
            <a:xfrm>
              <a:off x="-1143000" y="527924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 dirty="0">
                  <a:solidFill>
                    <a:schemeClr val="tx1"/>
                  </a:solidFill>
                </a:rPr>
                <a:t>Title Top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925CEB6-6DDA-49BF-824C-CFA9D8A07E3F}"/>
                </a:ext>
              </a:extLst>
            </p:cNvPr>
            <p:cNvSpPr txBox="1"/>
            <p:nvPr userDrawn="1"/>
          </p:nvSpPr>
          <p:spPr>
            <a:xfrm>
              <a:off x="-747711" y="6066546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 dirty="0">
                  <a:solidFill>
                    <a:schemeClr val="tx1"/>
                  </a:solidFill>
                </a:rPr>
                <a:t>7.54 cm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1658A23-15A2-4406-AF7E-89707B5575E7}"/>
                </a:ext>
              </a:extLst>
            </p:cNvPr>
            <p:cNvSpPr txBox="1"/>
            <p:nvPr userDrawn="1"/>
          </p:nvSpPr>
          <p:spPr>
            <a:xfrm>
              <a:off x="-1143000" y="6189657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 dirty="0">
                  <a:solidFill>
                    <a:schemeClr val="tx1"/>
                  </a:solidFill>
                </a:rPr>
                <a:t>Image Bottom</a:t>
              </a: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15639F-9E76-41B0-BB57-8F8A1F6001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72400" y="6390000"/>
            <a:ext cx="7495200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05F70E-6BF1-451B-AC5F-64819FD40883}"/>
              </a:ext>
            </a:extLst>
          </p:cNvPr>
          <p:cNvCxnSpPr>
            <a:cxnSpLocks/>
          </p:cNvCxnSpPr>
          <p:nvPr userDrawn="1">
            <p:custDataLst>
              <p:tags r:id="rId7"/>
            </p:custDataLst>
          </p:nvPr>
        </p:nvCxnSpPr>
        <p:spPr>
          <a:xfrm>
            <a:off x="360000" y="6120000"/>
            <a:ext cx="11474161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>
            <a:hlinkClick r:id="rId9" action="ppaction://hlinksldjump"/>
            <a:extLst>
              <a:ext uri="{FF2B5EF4-FFF2-40B4-BE49-F238E27FC236}">
                <a16:creationId xmlns:a16="http://schemas.microsoft.com/office/drawing/2014/main" id="{2CC2F24E-468A-4212-A014-115B799B0109}"/>
              </a:ext>
            </a:extLst>
          </p:cNvPr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9999" y="6390412"/>
            <a:ext cx="1080272" cy="20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62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51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100000"/>
        </a:lnSpc>
        <a:spcBef>
          <a:spcPts val="60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80975" indent="-180975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ꟷ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975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ꟷ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975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ꟷ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ꟷ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2160" userDrawn="1">
          <p15:clr>
            <a:srgbClr val="F26B43"/>
          </p15:clr>
        </p15:guide>
        <p15:guide id="14" pos="7453" userDrawn="1">
          <p15:clr>
            <a:srgbClr val="F26B43"/>
          </p15:clr>
        </p15:guide>
        <p15:guide id="28" orient="horz" pos="1076" userDrawn="1">
          <p15:clr>
            <a:srgbClr val="F26B43"/>
          </p15:clr>
        </p15:guide>
        <p15:guide id="29" orient="horz" pos="270" userDrawn="1">
          <p15:clr>
            <a:srgbClr val="F26B43"/>
          </p15:clr>
        </p15:guide>
        <p15:guide id="33" orient="horz" pos="3600" userDrawn="1">
          <p15:clr>
            <a:srgbClr val="F26B43"/>
          </p15:clr>
        </p15:guide>
        <p15:guide id="35" pos="228" userDrawn="1">
          <p15:clr>
            <a:srgbClr val="F26B43"/>
          </p15:clr>
        </p15:guide>
        <p15:guide id="36" pos="3840" userDrawn="1">
          <p15:clr>
            <a:srgbClr val="F26B43"/>
          </p15:clr>
        </p15:guide>
        <p15:guide id="37" pos="3782" userDrawn="1">
          <p15:clr>
            <a:srgbClr val="F26B43"/>
          </p15:clr>
        </p15:guide>
        <p15:guide id="38" pos="3900" userDrawn="1">
          <p15:clr>
            <a:srgbClr val="F26B43"/>
          </p15:clr>
        </p15:guide>
        <p15:guide id="39" orient="horz" pos="387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Placeholder 1"/>
          <p:cNvSpPr>
            <a:spLocks noGrp="1"/>
          </p:cNvSpPr>
          <p:nvPr>
            <p:ph type="title"/>
          </p:nvPr>
        </p:nvSpPr>
        <p:spPr>
          <a:xfrm>
            <a:off x="359999" y="430718"/>
            <a:ext cx="11466875" cy="70434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92" name="Text Placeholder 2"/>
          <p:cNvSpPr>
            <a:spLocks noGrp="1"/>
          </p:cNvSpPr>
          <p:nvPr>
            <p:ph type="body" idx="1"/>
          </p:nvPr>
        </p:nvSpPr>
        <p:spPr>
          <a:xfrm>
            <a:off x="359999" y="1708150"/>
            <a:ext cx="11466875" cy="40036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 dirty="0"/>
          </a:p>
        </p:txBody>
      </p:sp>
      <p:sp>
        <p:nvSpPr>
          <p:cNvPr id="9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3" y="6394275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4BEE3-566C-4068-A777-C3A4762E861B}" type="slidenum">
              <a:rPr lang="en-GB" smtClean="0"/>
              <a:pPr/>
              <a:t>‹N°›</a:t>
            </a:fld>
            <a:endParaRPr lang="en-GB" dirty="0"/>
          </a:p>
        </p:txBody>
      </p:sp>
      <p:cxnSp>
        <p:nvCxnSpPr>
          <p:cNvPr id="94" name="Straight Connector 93"/>
          <p:cNvCxnSpPr/>
          <p:nvPr/>
        </p:nvCxnSpPr>
        <p:spPr>
          <a:xfrm>
            <a:off x="0" y="6124991"/>
            <a:ext cx="12193200" cy="0"/>
          </a:xfrm>
          <a:prstGeom prst="line">
            <a:avLst/>
          </a:prstGeom>
          <a:ln w="19050">
            <a:gradFill>
              <a:gsLst>
                <a:gs pos="0">
                  <a:srgbClr val="F2DA64"/>
                </a:gs>
                <a:gs pos="18000">
                  <a:srgbClr val="A27700"/>
                </a:gs>
                <a:gs pos="71000">
                  <a:srgbClr val="D7B446"/>
                </a:gs>
                <a:gs pos="51000">
                  <a:srgbClr val="F2DA64"/>
                </a:gs>
                <a:gs pos="100000">
                  <a:srgbClr val="98700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 userDrawn="1"/>
        </p:nvGrpSpPr>
        <p:grpSpPr>
          <a:xfrm>
            <a:off x="-1143000" y="-600255"/>
            <a:ext cx="13680281" cy="6720255"/>
            <a:chOff x="-1143000" y="-600255"/>
            <a:chExt cx="13680281" cy="6720255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256200" y="1710267"/>
              <a:ext cx="180000" cy="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256200" y="6120000"/>
              <a:ext cx="180000" cy="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-256200" y="3426354"/>
              <a:ext cx="180000" cy="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-256200" y="5714470"/>
              <a:ext cx="180000" cy="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 userDrawn="1"/>
          </p:nvSpPr>
          <p:spPr>
            <a:xfrm>
              <a:off x="-747711" y="1646156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 dirty="0">
                  <a:solidFill>
                    <a:schemeClr val="tx1"/>
                  </a:solidFill>
                </a:rPr>
                <a:t>4.78cm</a:t>
              </a:r>
            </a:p>
          </p:txBody>
        </p:sp>
        <p:sp>
          <p:nvSpPr>
            <p:cNvPr id="54" name="TextBox 53"/>
            <p:cNvSpPr txBox="1"/>
            <p:nvPr userDrawn="1"/>
          </p:nvSpPr>
          <p:spPr>
            <a:xfrm>
              <a:off x="-747711" y="3357884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 dirty="0">
                  <a:solidFill>
                    <a:schemeClr val="tx1"/>
                  </a:solidFill>
                </a:rPr>
                <a:t>0 cm</a:t>
              </a:r>
            </a:p>
          </p:txBody>
        </p:sp>
        <p:sp>
          <p:nvSpPr>
            <p:cNvPr id="58" name="TextBox 57"/>
            <p:cNvSpPr txBox="1"/>
            <p:nvPr userDrawn="1"/>
          </p:nvSpPr>
          <p:spPr>
            <a:xfrm>
              <a:off x="-747711" y="5640188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 dirty="0">
                  <a:solidFill>
                    <a:schemeClr val="tx1"/>
                  </a:solidFill>
                </a:rPr>
                <a:t>6.35 cm</a:t>
              </a:r>
            </a:p>
          </p:txBody>
        </p:sp>
        <p:sp>
          <p:nvSpPr>
            <p:cNvPr id="60" name="TextBox 59"/>
            <p:cNvSpPr txBox="1"/>
            <p:nvPr userDrawn="1"/>
          </p:nvSpPr>
          <p:spPr>
            <a:xfrm>
              <a:off x="304800" y="-437436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800" dirty="0">
                  <a:solidFill>
                    <a:schemeClr val="tx1"/>
                  </a:solidFill>
                </a:rPr>
                <a:t>15.93cm</a:t>
              </a:r>
            </a:p>
          </p:txBody>
        </p:sp>
        <p:sp>
          <p:nvSpPr>
            <p:cNvPr id="72" name="TextBox 71"/>
            <p:cNvSpPr txBox="1"/>
            <p:nvPr userDrawn="1"/>
          </p:nvSpPr>
          <p:spPr>
            <a:xfrm>
              <a:off x="11426031" y="-437436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 dirty="0">
                  <a:solidFill>
                    <a:schemeClr val="tx1"/>
                  </a:solidFill>
                </a:rPr>
                <a:t>15.92 cm</a:t>
              </a:r>
            </a:p>
          </p:txBody>
        </p:sp>
        <p:cxnSp>
          <p:nvCxnSpPr>
            <p:cNvPr id="5" name="Straight Connector 4"/>
            <p:cNvCxnSpPr/>
            <p:nvPr userDrawn="1"/>
          </p:nvCxnSpPr>
          <p:spPr>
            <a:xfrm>
              <a:off x="361588" y="-265725"/>
              <a:ext cx="0" cy="18000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 userDrawn="1"/>
          </p:nvSpPr>
          <p:spPr>
            <a:xfrm>
              <a:off x="-1143000" y="5763299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 dirty="0">
                  <a:solidFill>
                    <a:schemeClr val="tx1"/>
                  </a:solidFill>
                </a:rPr>
                <a:t>Content Bottom</a:t>
              </a:r>
            </a:p>
          </p:txBody>
        </p:sp>
        <p:sp>
          <p:nvSpPr>
            <p:cNvPr id="86" name="TextBox 85"/>
            <p:cNvSpPr txBox="1"/>
            <p:nvPr userDrawn="1"/>
          </p:nvSpPr>
          <p:spPr>
            <a:xfrm>
              <a:off x="-1143000" y="1769267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 dirty="0">
                  <a:solidFill>
                    <a:schemeClr val="tx1"/>
                  </a:solidFill>
                </a:rPr>
                <a:t>Content Top</a:t>
              </a:r>
            </a:p>
          </p:txBody>
        </p:sp>
        <p:sp>
          <p:nvSpPr>
            <p:cNvPr id="88" name="TextBox 87"/>
            <p:cNvSpPr txBox="1"/>
            <p:nvPr userDrawn="1"/>
          </p:nvSpPr>
          <p:spPr>
            <a:xfrm>
              <a:off x="-590537" y="-438330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 dirty="0">
                  <a:solidFill>
                    <a:schemeClr val="tx1"/>
                  </a:solidFill>
                </a:rPr>
                <a:t>Left Margin</a:t>
              </a:r>
            </a:p>
          </p:txBody>
        </p:sp>
        <p:sp>
          <p:nvSpPr>
            <p:cNvPr id="89" name="TextBox 88"/>
            <p:cNvSpPr txBox="1"/>
            <p:nvPr userDrawn="1"/>
          </p:nvSpPr>
          <p:spPr>
            <a:xfrm>
              <a:off x="11898039" y="-438330"/>
              <a:ext cx="639242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800" dirty="0">
                  <a:solidFill>
                    <a:schemeClr val="tx1"/>
                  </a:solidFill>
                </a:rPr>
                <a:t>Right Margin</a:t>
              </a:r>
            </a:p>
          </p:txBody>
        </p:sp>
        <p:cxnSp>
          <p:nvCxnSpPr>
            <p:cNvPr id="98" name="Straight Connector 97"/>
            <p:cNvCxnSpPr/>
            <p:nvPr userDrawn="1"/>
          </p:nvCxnSpPr>
          <p:spPr>
            <a:xfrm>
              <a:off x="6096000" y="-363357"/>
              <a:ext cx="0" cy="18000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 userDrawn="1"/>
          </p:nvSpPr>
          <p:spPr>
            <a:xfrm>
              <a:off x="5914719" y="-600255"/>
              <a:ext cx="36225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Middle </a:t>
              </a:r>
              <a:br>
                <a:rPr lang="en-GB" sz="800" dirty="0">
                  <a:solidFill>
                    <a:schemeClr val="tx1"/>
                  </a:solidFill>
                </a:rPr>
              </a:br>
              <a:r>
                <a:rPr lang="en-GB" sz="800" dirty="0">
                  <a:solidFill>
                    <a:schemeClr val="tx1"/>
                  </a:solidFill>
                </a:rPr>
                <a:t>0cm </a:t>
              </a:r>
            </a:p>
          </p:txBody>
        </p:sp>
        <p:sp>
          <p:nvSpPr>
            <p:cNvPr id="101" name="TextBox 100"/>
            <p:cNvSpPr txBox="1"/>
            <p:nvPr userDrawn="1"/>
          </p:nvSpPr>
          <p:spPr>
            <a:xfrm>
              <a:off x="5636264" y="-208836"/>
              <a:ext cx="36225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0.26cm</a:t>
              </a:r>
            </a:p>
          </p:txBody>
        </p:sp>
        <p:cxnSp>
          <p:nvCxnSpPr>
            <p:cNvPr id="104" name="Straight Connector 103"/>
            <p:cNvCxnSpPr/>
            <p:nvPr userDrawn="1"/>
          </p:nvCxnSpPr>
          <p:spPr>
            <a:xfrm>
              <a:off x="6000389" y="-265725"/>
              <a:ext cx="0" cy="18000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>
            <a:xfrm>
              <a:off x="6190362" y="-265725"/>
              <a:ext cx="0" cy="18000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 userDrawn="1"/>
          </p:nvSpPr>
          <p:spPr>
            <a:xfrm>
              <a:off x="6191102" y="-208836"/>
              <a:ext cx="36225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0.26cm</a:t>
              </a:r>
            </a:p>
          </p:txBody>
        </p:sp>
        <p:cxnSp>
          <p:nvCxnSpPr>
            <p:cNvPr id="107" name="Straight Connector 106"/>
            <p:cNvCxnSpPr/>
            <p:nvPr userDrawn="1"/>
          </p:nvCxnSpPr>
          <p:spPr>
            <a:xfrm>
              <a:off x="11826875" y="-265725"/>
              <a:ext cx="0" cy="18000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>
            <a:xfrm>
              <a:off x="-256200" y="430824"/>
              <a:ext cx="180000" cy="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/>
            <p:cNvSpPr txBox="1"/>
            <p:nvPr userDrawn="1"/>
          </p:nvSpPr>
          <p:spPr>
            <a:xfrm>
              <a:off x="-747711" y="404813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 dirty="0">
                  <a:solidFill>
                    <a:schemeClr val="tx1"/>
                  </a:solidFill>
                </a:rPr>
                <a:t>8.33cm</a:t>
              </a:r>
            </a:p>
          </p:txBody>
        </p:sp>
        <p:sp>
          <p:nvSpPr>
            <p:cNvPr id="110" name="TextBox 109"/>
            <p:cNvSpPr txBox="1"/>
            <p:nvPr userDrawn="1"/>
          </p:nvSpPr>
          <p:spPr>
            <a:xfrm>
              <a:off x="-1143000" y="527924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 dirty="0">
                  <a:solidFill>
                    <a:schemeClr val="tx1"/>
                  </a:solidFill>
                </a:rPr>
                <a:t>Title Top</a:t>
              </a:r>
            </a:p>
          </p:txBody>
        </p:sp>
      </p:grpSp>
      <p:pic>
        <p:nvPicPr>
          <p:cNvPr id="34" name="Picture 33"/>
          <p:cNvPicPr>
            <a:picLocks noChangeAspect="1"/>
          </p:cNvPicPr>
          <p:nvPr userDrawn="1">
            <p:custDataLst>
              <p:tags r:id="rId43"/>
            </p:custDataLst>
          </p:nvPr>
        </p:nvPicPr>
        <p:blipFill rotWithShape="1">
          <a:blip r:embed="rId4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05" t="3305" r="1093" b="4057"/>
          <a:stretch/>
        </p:blipFill>
        <p:spPr>
          <a:xfrm>
            <a:off x="360045" y="6383598"/>
            <a:ext cx="1045014" cy="20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28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  <p:sldLayoutId id="2147483870" r:id="rId18"/>
    <p:sldLayoutId id="2147483871" r:id="rId19"/>
    <p:sldLayoutId id="2147483872" r:id="rId20"/>
    <p:sldLayoutId id="2147483873" r:id="rId21"/>
    <p:sldLayoutId id="2147483874" r:id="rId22"/>
    <p:sldLayoutId id="2147483875" r:id="rId23"/>
    <p:sldLayoutId id="2147483876" r:id="rId24"/>
    <p:sldLayoutId id="2147483877" r:id="rId25"/>
    <p:sldLayoutId id="2147483878" r:id="rId26"/>
    <p:sldLayoutId id="2147483879" r:id="rId27"/>
    <p:sldLayoutId id="2147483880" r:id="rId28"/>
    <p:sldLayoutId id="2147483881" r:id="rId29"/>
    <p:sldLayoutId id="2147483882" r:id="rId30"/>
    <p:sldLayoutId id="2147483883" r:id="rId31"/>
    <p:sldLayoutId id="2147483884" r:id="rId32"/>
    <p:sldLayoutId id="2147483885" r:id="rId33"/>
    <p:sldLayoutId id="2147483886" r:id="rId34"/>
    <p:sldLayoutId id="2147483887" r:id="rId35"/>
    <p:sldLayoutId id="2147483888" r:id="rId36"/>
    <p:sldLayoutId id="2147483889" r:id="rId37"/>
    <p:sldLayoutId id="2147483890" r:id="rId38"/>
    <p:sldLayoutId id="2147483891" r:id="rId39"/>
    <p:sldLayoutId id="2147483892" r:id="rId40"/>
    <p:sldLayoutId id="2147483893" r:id="rId4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100000"/>
        </a:lnSpc>
        <a:spcBef>
          <a:spcPts val="60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80975" indent="-180975" algn="l" defTabSz="914400" rtl="0" eaLnBrk="1" latinLnBrk="0" hangingPunct="1">
        <a:lnSpc>
          <a:spcPct val="10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1950" indent="-180975" algn="l" defTabSz="914400" rtl="0" eaLnBrk="1" latinLnBrk="0" hangingPunct="1">
        <a:lnSpc>
          <a:spcPct val="10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42925" indent="-180975" algn="l" defTabSz="914400" rtl="0" eaLnBrk="1" latinLnBrk="0" hangingPunct="1">
        <a:lnSpc>
          <a:spcPct val="10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1450" algn="l" defTabSz="914400" rtl="0" eaLnBrk="1" latinLnBrk="0" hangingPunct="1">
        <a:lnSpc>
          <a:spcPct val="10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2160">
          <p15:clr>
            <a:srgbClr val="F26B43"/>
          </p15:clr>
        </p15:guide>
        <p15:guide id="14" pos="7451">
          <p15:clr>
            <a:srgbClr val="F26B43"/>
          </p15:clr>
        </p15:guide>
        <p15:guide id="28" orient="horz" pos="1076">
          <p15:clr>
            <a:srgbClr val="F26B43"/>
          </p15:clr>
        </p15:guide>
        <p15:guide id="29" orient="horz" pos="270">
          <p15:clr>
            <a:srgbClr val="F26B43"/>
          </p15:clr>
        </p15:guide>
        <p15:guide id="33" orient="horz" pos="3600">
          <p15:clr>
            <a:srgbClr val="F26B43"/>
          </p15:clr>
        </p15:guide>
        <p15:guide id="35" pos="228">
          <p15:clr>
            <a:srgbClr val="F26B43"/>
          </p15:clr>
        </p15:guide>
        <p15:guide id="36" pos="3840">
          <p15:clr>
            <a:srgbClr val="F26B43"/>
          </p15:clr>
        </p15:guide>
        <p15:guide id="37" pos="3782">
          <p15:clr>
            <a:srgbClr val="F26B43"/>
          </p15:clr>
        </p15:guide>
        <p15:guide id="38" pos="390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Placeholder 1"/>
          <p:cNvSpPr>
            <a:spLocks noGrp="1"/>
          </p:cNvSpPr>
          <p:nvPr>
            <p:ph type="title"/>
          </p:nvPr>
        </p:nvSpPr>
        <p:spPr>
          <a:xfrm>
            <a:off x="359999" y="260648"/>
            <a:ext cx="11466875" cy="70434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92" name="Text Placeholder 2"/>
          <p:cNvSpPr>
            <a:spLocks noGrp="1"/>
          </p:cNvSpPr>
          <p:nvPr>
            <p:ph type="body" idx="1"/>
          </p:nvPr>
        </p:nvSpPr>
        <p:spPr>
          <a:xfrm>
            <a:off x="359999" y="1708150"/>
            <a:ext cx="11466875" cy="40036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3" y="6394275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4BEE3-566C-4068-A777-C3A4762E861B}" type="slidenum">
              <a:rPr lang="en-GB" smtClean="0">
                <a:solidFill>
                  <a:srgbClr val="717171"/>
                </a:solidFill>
              </a:rPr>
              <a:pPr/>
              <a:t>‹N°›</a:t>
            </a:fld>
            <a:endParaRPr lang="en-GB" dirty="0">
              <a:solidFill>
                <a:srgbClr val="717171"/>
              </a:solidFill>
            </a:endParaRPr>
          </a:p>
        </p:txBody>
      </p:sp>
      <p:cxnSp>
        <p:nvCxnSpPr>
          <p:cNvPr id="94" name="Straight Connector 93"/>
          <p:cNvCxnSpPr/>
          <p:nvPr/>
        </p:nvCxnSpPr>
        <p:spPr>
          <a:xfrm>
            <a:off x="0" y="6124991"/>
            <a:ext cx="12193200" cy="0"/>
          </a:xfrm>
          <a:prstGeom prst="line">
            <a:avLst/>
          </a:prstGeom>
          <a:ln w="19050">
            <a:gradFill>
              <a:gsLst>
                <a:gs pos="0">
                  <a:srgbClr val="F2DA64"/>
                </a:gs>
                <a:gs pos="18000">
                  <a:srgbClr val="A27700"/>
                </a:gs>
                <a:gs pos="71000">
                  <a:srgbClr val="D7B446"/>
                </a:gs>
                <a:gs pos="51000">
                  <a:srgbClr val="F2DA64"/>
                </a:gs>
                <a:gs pos="100000">
                  <a:srgbClr val="98700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 descr="logo-03.png"/>
          <p:cNvPicPr>
            <a:picLocks noChangeAspect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73" y="6334125"/>
            <a:ext cx="4329415" cy="32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389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100000"/>
        </a:lnSpc>
        <a:spcBef>
          <a:spcPts val="60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80975" indent="-180975" algn="l" defTabSz="914400" rtl="0" eaLnBrk="1" latinLnBrk="0" hangingPunct="1">
        <a:lnSpc>
          <a:spcPct val="10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1950" indent="-180975" algn="l" defTabSz="914400" rtl="0" eaLnBrk="1" latinLnBrk="0" hangingPunct="1">
        <a:lnSpc>
          <a:spcPct val="10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42925" indent="-180975" algn="l" defTabSz="914400" rtl="0" eaLnBrk="1" latinLnBrk="0" hangingPunct="1">
        <a:lnSpc>
          <a:spcPct val="10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1450" algn="l" defTabSz="914400" rtl="0" eaLnBrk="1" latinLnBrk="0" hangingPunct="1">
        <a:lnSpc>
          <a:spcPct val="10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27">
          <p15:clr>
            <a:srgbClr val="A4A3A4"/>
          </p15:clr>
        </p15:guide>
        <p15:guide id="2" orient="horz" pos="2159">
          <p15:clr>
            <a:srgbClr val="A4A3A4"/>
          </p15:clr>
        </p15:guide>
        <p15:guide id="3" pos="725">
          <p15:clr>
            <a:srgbClr val="A4A3A4"/>
          </p15:clr>
        </p15:guide>
        <p15:guide id="4" pos="842">
          <p15:clr>
            <a:srgbClr val="A4A3A4"/>
          </p15:clr>
        </p15:guide>
        <p15:guide id="5" pos="1335">
          <p15:clr>
            <a:srgbClr val="A4A3A4"/>
          </p15:clr>
        </p15:guide>
        <p15:guide id="6" pos="1454">
          <p15:clr>
            <a:srgbClr val="A4A3A4"/>
          </p15:clr>
        </p15:guide>
        <p15:guide id="7" pos="1947">
          <p15:clr>
            <a:srgbClr val="A4A3A4"/>
          </p15:clr>
        </p15:guide>
        <p15:guide id="8" pos="2064">
          <p15:clr>
            <a:srgbClr val="A4A3A4"/>
          </p15:clr>
        </p15:guide>
        <p15:guide id="9" pos="2558">
          <p15:clr>
            <a:srgbClr val="A4A3A4"/>
          </p15:clr>
        </p15:guide>
        <p15:guide id="10" pos="2678">
          <p15:clr>
            <a:srgbClr val="A4A3A4"/>
          </p15:clr>
        </p15:guide>
        <p15:guide id="11" pos="3170">
          <p15:clr>
            <a:srgbClr val="A4A3A4"/>
          </p15:clr>
        </p15:guide>
        <p15:guide id="12" pos="3288">
          <p15:clr>
            <a:srgbClr val="A4A3A4"/>
          </p15:clr>
        </p15:guide>
        <p15:guide id="13" pos="3780">
          <p15:clr>
            <a:srgbClr val="A4A3A4"/>
          </p15:clr>
        </p15:guide>
        <p15:guide id="14" pos="3900">
          <p15:clr>
            <a:srgbClr val="A4A3A4"/>
          </p15:clr>
        </p15:guide>
        <p15:guide id="15" pos="4392">
          <p15:clr>
            <a:srgbClr val="A4A3A4"/>
          </p15:clr>
        </p15:guide>
        <p15:guide id="16" pos="4512">
          <p15:clr>
            <a:srgbClr val="A4A3A4"/>
          </p15:clr>
        </p15:guide>
        <p15:guide id="17" pos="5124">
          <p15:clr>
            <a:srgbClr val="A4A3A4"/>
          </p15:clr>
        </p15:guide>
        <p15:guide id="18" pos="5004">
          <p15:clr>
            <a:srgbClr val="A4A3A4"/>
          </p15:clr>
        </p15:guide>
        <p15:guide id="19" pos="5616">
          <p15:clr>
            <a:srgbClr val="A4A3A4"/>
          </p15:clr>
        </p15:guide>
        <p15:guide id="20" pos="5736">
          <p15:clr>
            <a:srgbClr val="A4A3A4"/>
          </p15:clr>
        </p15:guide>
        <p15:guide id="21" pos="6227">
          <p15:clr>
            <a:srgbClr val="A4A3A4"/>
          </p15:clr>
        </p15:guide>
        <p15:guide id="22" pos="6348">
          <p15:clr>
            <a:srgbClr val="A4A3A4"/>
          </p15:clr>
        </p15:guide>
        <p15:guide id="23" pos="6839">
          <p15:clr>
            <a:srgbClr val="A4A3A4"/>
          </p15:clr>
        </p15:guide>
        <p15:guide id="24" pos="6960">
          <p15:clr>
            <a:srgbClr val="A4A3A4"/>
          </p15:clr>
        </p15:guide>
        <p15:guide id="25" pos="7451">
          <p15:clr>
            <a:srgbClr val="A4A3A4"/>
          </p15:clr>
        </p15:guide>
        <p15:guide id="26" orient="horz" pos="1799">
          <p15:clr>
            <a:srgbClr val="A4A3A4"/>
          </p15:clr>
        </p15:guide>
        <p15:guide id="27" orient="horz" pos="1437">
          <p15:clr>
            <a:srgbClr val="A4A3A4"/>
          </p15:clr>
        </p15:guide>
        <p15:guide id="28" orient="horz" pos="1077">
          <p15:clr>
            <a:srgbClr val="A4A3A4"/>
          </p15:clr>
        </p15:guide>
        <p15:guide id="29" orient="horz" pos="717">
          <p15:clr>
            <a:srgbClr val="A4A3A4"/>
          </p15:clr>
        </p15:guide>
        <p15:guide id="30" orient="horz" pos="2519">
          <p15:clr>
            <a:srgbClr val="A4A3A4"/>
          </p15:clr>
        </p15:guide>
        <p15:guide id="31" orient="horz" pos="2879">
          <p15:clr>
            <a:srgbClr val="A4A3A4"/>
          </p15:clr>
        </p15:guide>
        <p15:guide id="32" orient="horz" pos="3240">
          <p15:clr>
            <a:srgbClr val="A4A3A4"/>
          </p15:clr>
        </p15:guide>
        <p15:guide id="33" orient="horz" pos="3600">
          <p15:clr>
            <a:srgbClr val="A4A3A4"/>
          </p15:clr>
        </p15:guide>
        <p15:guide id="34" orient="horz" pos="385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19168-6E2B-4091-B56E-62458E2487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924439" y="3177869"/>
            <a:ext cx="5911238" cy="365125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>
              <a:defRPr lang="en-GB" sz="1400" kern="1200" cap="all" baseline="0">
                <a:solidFill>
                  <a:schemeClr val="tx1"/>
                </a:solidFill>
                <a:latin typeface="Oswald SemiBold" pitchFamily="2" charset="0"/>
                <a:ea typeface="+mn-ea"/>
                <a:cs typeface="Aharoni" panose="02010803020104030203" pitchFamily="2" charset="-79"/>
              </a:defRPr>
            </a:lvl1pPr>
          </a:lstStyle>
          <a:p>
            <a:r>
              <a:rPr lang="en-GB"/>
              <a:t>Insert Section title here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843B3D-3053-4902-9B52-01C9D062B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413911"/>
            <a:ext cx="10837863" cy="12863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3D173-1487-4376-B48E-24FF30D72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375" y="1700215"/>
            <a:ext cx="10837863" cy="47529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356DE-A5C1-43D7-A344-BB9F8CCBC5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492" y="6356350"/>
            <a:ext cx="365127" cy="36512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lang="en-GB" sz="1400" kern="1200" smtClean="0">
                <a:solidFill>
                  <a:schemeClr val="tx1"/>
                </a:solidFill>
                <a:latin typeface="Oswald SemiBold" pitchFamily="2" charset="0"/>
                <a:ea typeface="+mn-ea"/>
                <a:cs typeface="Aharoni" panose="02010803020104030203" pitchFamily="2" charset="-79"/>
              </a:defRPr>
            </a:lvl1pPr>
          </a:lstStyle>
          <a:p>
            <a:fld id="{B5F9A4F6-7BA3-4126-88A5-A8B8CE7104E5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552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914" r:id="rId11"/>
    <p:sldLayoutId id="2147483915" r:id="rId12"/>
    <p:sldLayoutId id="2147483916" r:id="rId13"/>
    <p:sldLayoutId id="2147483917" r:id="rId14"/>
    <p:sldLayoutId id="2147483918" r:id="rId15"/>
    <p:sldLayoutId id="2147483919" r:id="rId16"/>
    <p:sldLayoutId id="2147483920" r:id="rId17"/>
    <p:sldLayoutId id="2147483921" r:id="rId18"/>
    <p:sldLayoutId id="2147483922" r:id="rId19"/>
    <p:sldLayoutId id="2147483923" r:id="rId20"/>
    <p:sldLayoutId id="2147483924" r:id="rId21"/>
    <p:sldLayoutId id="2147483925" r:id="rId22"/>
    <p:sldLayoutId id="2147483926" r:id="rId23"/>
    <p:sldLayoutId id="2147483927" r:id="rId24"/>
    <p:sldLayoutId id="2147483928" r:id="rId25"/>
    <p:sldLayoutId id="2147483929" r:id="rId26"/>
    <p:sldLayoutId id="2147483930" r:id="rId27"/>
    <p:sldLayoutId id="2147483931" r:id="rId28"/>
    <p:sldLayoutId id="2147483932" r:id="rId29"/>
    <p:sldLayoutId id="2147483933" r:id="rId30"/>
    <p:sldLayoutId id="2147483934" r:id="rId31"/>
    <p:sldLayoutId id="2147483935" r:id="rId32"/>
    <p:sldLayoutId id="2147483936" r:id="rId33"/>
    <p:sldLayoutId id="2147483937" r:id="rId34"/>
    <p:sldLayoutId id="2147483938" r:id="rId3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 cap="all" baseline="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79388" indent="-179388" algn="l" defTabSz="914400" rtl="0" eaLnBrk="1" latinLnBrk="0" hangingPunct="1">
        <a:lnSpc>
          <a:spcPct val="90000"/>
        </a:lnSpc>
        <a:spcBef>
          <a:spcPts val="500"/>
        </a:spcBef>
        <a:buFont typeface="Oswald Light" pitchFamily="2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358775" indent="-179388" algn="l" defTabSz="914400" rtl="0" eaLnBrk="1" latinLnBrk="0" hangingPunct="1">
        <a:lnSpc>
          <a:spcPct val="90000"/>
        </a:lnSpc>
        <a:spcBef>
          <a:spcPts val="500"/>
        </a:spcBef>
        <a:buFont typeface="Oswald Light" pitchFamily="2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287">
          <p15:clr>
            <a:srgbClr val="F26B43"/>
          </p15:clr>
        </p15:guide>
        <p15:guide id="2" orient="horz" pos="255">
          <p15:clr>
            <a:srgbClr val="F26B43"/>
          </p15:clr>
        </p15:guide>
        <p15:guide id="3" pos="370">
          <p15:clr>
            <a:srgbClr val="F26B43"/>
          </p15:clr>
        </p15:guide>
        <p15:guide id="4" orient="horz" pos="4065">
          <p15:clr>
            <a:srgbClr val="F26B43"/>
          </p15:clr>
        </p15:guide>
        <p15:guide id="5" pos="7197">
          <p15:clr>
            <a:srgbClr val="F26B43"/>
          </p15:clr>
        </p15:guide>
        <p15:guide id="6" orient="horz" pos="699">
          <p15:clr>
            <a:srgbClr val="F26B43"/>
          </p15:clr>
        </p15:guide>
        <p15:guide id="7" orient="horz" pos="935">
          <p15:clr>
            <a:srgbClr val="F26B43"/>
          </p15:clr>
        </p15:guide>
        <p15:guide id="8" orient="horz" pos="107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image" Target="../media/image66.png"/><Relationship Id="rId7" Type="http://schemas.openxmlformats.org/officeDocument/2006/relationships/slide" Target="slide1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slide" Target="slide14.xml"/><Relationship Id="rId4" Type="http://schemas.openxmlformats.org/officeDocument/2006/relationships/image" Target="../media/image67.png"/><Relationship Id="rId9" Type="http://schemas.openxmlformats.org/officeDocument/2006/relationships/slide" Target="slide3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gif"/><Relationship Id="rId3" Type="http://schemas.openxmlformats.org/officeDocument/2006/relationships/image" Target="../media/image68.png"/><Relationship Id="rId7" Type="http://schemas.openxmlformats.org/officeDocument/2006/relationships/image" Target="../media/image62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0.xml"/><Relationship Id="rId5" Type="http://schemas.openxmlformats.org/officeDocument/2006/relationships/image" Target="../media/image54.jpg"/><Relationship Id="rId10" Type="http://schemas.openxmlformats.org/officeDocument/2006/relationships/image" Target="../media/image72.emf"/><Relationship Id="rId4" Type="http://schemas.openxmlformats.org/officeDocument/2006/relationships/image" Target="../media/image69.svg"/><Relationship Id="rId9" Type="http://schemas.openxmlformats.org/officeDocument/2006/relationships/image" Target="../media/image71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2.png"/><Relationship Id="rId7" Type="http://schemas.openxmlformats.org/officeDocument/2006/relationships/image" Target="../media/image54.jpg"/><Relationship Id="rId2" Type="http://schemas.openxmlformats.org/officeDocument/2006/relationships/slide" Target="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slide" Target="sl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slideLayout" Target="../slideLayouts/slideLayout46.xml"/><Relationship Id="rId1" Type="http://schemas.openxmlformats.org/officeDocument/2006/relationships/tags" Target="../tags/tag11.xml"/><Relationship Id="rId4" Type="http://schemas.openxmlformats.org/officeDocument/2006/relationships/image" Target="../media/image75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slide" Target="slide1.xml"/><Relationship Id="rId7" Type="http://schemas.openxmlformats.org/officeDocument/2006/relationships/slide" Target="slide10.xm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jpg"/><Relationship Id="rId5" Type="http://schemas.openxmlformats.org/officeDocument/2006/relationships/image" Target="../media/image69.svg"/><Relationship Id="rId4" Type="http://schemas.openxmlformats.org/officeDocument/2006/relationships/image" Target="../media/image68.png"/><Relationship Id="rId9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3" Type="http://schemas.openxmlformats.org/officeDocument/2006/relationships/image" Target="../media/image62.png"/><Relationship Id="rId7" Type="http://schemas.openxmlformats.org/officeDocument/2006/relationships/image" Target="../media/image54.jpg"/><Relationship Id="rId2" Type="http://schemas.openxmlformats.org/officeDocument/2006/relationships/slide" Target="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slide" Target="slide1.xml"/><Relationship Id="rId9" Type="http://schemas.openxmlformats.org/officeDocument/2006/relationships/image" Target="../media/image7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slide" Target="slide27.xml"/><Relationship Id="rId7" Type="http://schemas.openxmlformats.org/officeDocument/2006/relationships/slide" Target="slide2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11" Type="http://schemas.openxmlformats.org/officeDocument/2006/relationships/slide" Target="slide21.xml"/><Relationship Id="rId5" Type="http://schemas.openxmlformats.org/officeDocument/2006/relationships/slide" Target="slide29.xml"/><Relationship Id="rId10" Type="http://schemas.openxmlformats.org/officeDocument/2006/relationships/slide" Target="slide18.xml"/><Relationship Id="rId4" Type="http://schemas.openxmlformats.org/officeDocument/2006/relationships/slide" Target="slide20.xml"/><Relationship Id="rId9" Type="http://schemas.openxmlformats.org/officeDocument/2006/relationships/image" Target="../media/image8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68.png"/><Relationship Id="rId7" Type="http://schemas.openxmlformats.org/officeDocument/2006/relationships/image" Target="../media/image61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7.xml"/><Relationship Id="rId5" Type="http://schemas.openxmlformats.org/officeDocument/2006/relationships/image" Target="../media/image54.jpg"/><Relationship Id="rId4" Type="http://schemas.openxmlformats.org/officeDocument/2006/relationships/image" Target="../media/image69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3" Type="http://schemas.openxmlformats.org/officeDocument/2006/relationships/image" Target="../media/image68.png"/><Relationship Id="rId7" Type="http://schemas.openxmlformats.org/officeDocument/2006/relationships/image" Target="../media/image61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7.xml"/><Relationship Id="rId5" Type="http://schemas.openxmlformats.org/officeDocument/2006/relationships/image" Target="../media/image54.jpg"/><Relationship Id="rId4" Type="http://schemas.openxmlformats.org/officeDocument/2006/relationships/image" Target="../media/image69.svg"/><Relationship Id="rId9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68.png"/><Relationship Id="rId7" Type="http://schemas.openxmlformats.org/officeDocument/2006/relationships/image" Target="../media/image61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7.xml"/><Relationship Id="rId5" Type="http://schemas.openxmlformats.org/officeDocument/2006/relationships/image" Target="../media/image54.jpg"/><Relationship Id="rId4" Type="http://schemas.openxmlformats.org/officeDocument/2006/relationships/image" Target="../media/image69.svg"/><Relationship Id="rId9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68.png"/><Relationship Id="rId7" Type="http://schemas.openxmlformats.org/officeDocument/2006/relationships/image" Target="../media/image61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7.xml"/><Relationship Id="rId5" Type="http://schemas.openxmlformats.org/officeDocument/2006/relationships/image" Target="../media/image54.jpg"/><Relationship Id="rId4" Type="http://schemas.openxmlformats.org/officeDocument/2006/relationships/image" Target="../media/image69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8.png"/><Relationship Id="rId7" Type="http://schemas.openxmlformats.org/officeDocument/2006/relationships/image" Target="../media/image61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7.xml"/><Relationship Id="rId5" Type="http://schemas.openxmlformats.org/officeDocument/2006/relationships/image" Target="../media/image54.jpg"/><Relationship Id="rId4" Type="http://schemas.openxmlformats.org/officeDocument/2006/relationships/image" Target="../media/image69.svg"/><Relationship Id="rId9" Type="http://schemas.openxmlformats.org/officeDocument/2006/relationships/image" Target="../media/image8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8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8.png"/><Relationship Id="rId7" Type="http://schemas.openxmlformats.org/officeDocument/2006/relationships/image" Target="../media/image61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7.xml"/><Relationship Id="rId5" Type="http://schemas.openxmlformats.org/officeDocument/2006/relationships/image" Target="../media/image54.jpg"/><Relationship Id="rId4" Type="http://schemas.openxmlformats.org/officeDocument/2006/relationships/image" Target="../media/image69.svg"/><Relationship Id="rId9" Type="http://schemas.openxmlformats.org/officeDocument/2006/relationships/image" Target="../media/image9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3" Type="http://schemas.openxmlformats.org/officeDocument/2006/relationships/image" Target="../media/image68.png"/><Relationship Id="rId7" Type="http://schemas.openxmlformats.org/officeDocument/2006/relationships/image" Target="../media/image61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7.xml"/><Relationship Id="rId5" Type="http://schemas.openxmlformats.org/officeDocument/2006/relationships/image" Target="../media/image54.jpg"/><Relationship Id="rId10" Type="http://schemas.openxmlformats.org/officeDocument/2006/relationships/image" Target="../media/image93.png"/><Relationship Id="rId4" Type="http://schemas.openxmlformats.org/officeDocument/2006/relationships/image" Target="../media/image69.svg"/><Relationship Id="rId9" Type="http://schemas.openxmlformats.org/officeDocument/2006/relationships/image" Target="../media/image9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slide" Target="slide38.xml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.xml"/><Relationship Id="rId5" Type="http://schemas.openxmlformats.org/officeDocument/2006/relationships/slide" Target="slide33.xml"/><Relationship Id="rId4" Type="http://schemas.openxmlformats.org/officeDocument/2006/relationships/slide" Target="slide3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60.png"/><Relationship Id="rId7" Type="http://schemas.openxmlformats.org/officeDocument/2006/relationships/image" Target="../media/image54.jpg"/><Relationship Id="rId2" Type="http://schemas.openxmlformats.org/officeDocument/2006/relationships/slide" Target="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svg"/><Relationship Id="rId11" Type="http://schemas.openxmlformats.org/officeDocument/2006/relationships/image" Target="../media/image99.png"/><Relationship Id="rId5" Type="http://schemas.openxmlformats.org/officeDocument/2006/relationships/image" Target="../media/image68.png"/><Relationship Id="rId10" Type="http://schemas.openxmlformats.org/officeDocument/2006/relationships/image" Target="../media/image98.png"/><Relationship Id="rId4" Type="http://schemas.openxmlformats.org/officeDocument/2006/relationships/slide" Target="slide1.xml"/><Relationship Id="rId9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svg"/><Relationship Id="rId18" Type="http://schemas.openxmlformats.org/officeDocument/2006/relationships/image" Target="../media/image54.jpg"/><Relationship Id="rId3" Type="http://schemas.openxmlformats.org/officeDocument/2006/relationships/image" Target="../media/image101.svg"/><Relationship Id="rId7" Type="http://schemas.openxmlformats.org/officeDocument/2006/relationships/image" Target="../media/image105.svg"/><Relationship Id="rId12" Type="http://schemas.openxmlformats.org/officeDocument/2006/relationships/image" Target="../media/image110.png"/><Relationship Id="rId17" Type="http://schemas.openxmlformats.org/officeDocument/2006/relationships/image" Target="../media/image60.png"/><Relationship Id="rId2" Type="http://schemas.openxmlformats.org/officeDocument/2006/relationships/image" Target="../media/image100.png"/><Relationship Id="rId16" Type="http://schemas.openxmlformats.org/officeDocument/2006/relationships/slide" Target="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4.png"/><Relationship Id="rId11" Type="http://schemas.openxmlformats.org/officeDocument/2006/relationships/image" Target="../media/image109.svg"/><Relationship Id="rId5" Type="http://schemas.openxmlformats.org/officeDocument/2006/relationships/image" Target="../media/image103.svg"/><Relationship Id="rId15" Type="http://schemas.openxmlformats.org/officeDocument/2006/relationships/image" Target="../media/image113.svg"/><Relationship Id="rId10" Type="http://schemas.openxmlformats.org/officeDocument/2006/relationships/image" Target="../media/image108.png"/><Relationship Id="rId19" Type="http://schemas.openxmlformats.org/officeDocument/2006/relationships/image" Target="../media/image64.png"/><Relationship Id="rId4" Type="http://schemas.openxmlformats.org/officeDocument/2006/relationships/image" Target="../media/image102.png"/><Relationship Id="rId9" Type="http://schemas.openxmlformats.org/officeDocument/2006/relationships/image" Target="../media/image107.svg"/><Relationship Id="rId14" Type="http://schemas.openxmlformats.org/officeDocument/2006/relationships/image" Target="../media/image1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slide" Target="slide10.xml"/><Relationship Id="rId7" Type="http://schemas.openxmlformats.org/officeDocument/2006/relationships/image" Target="../media/image69.sv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slide" Target="slide1.xml"/><Relationship Id="rId10" Type="http://schemas.openxmlformats.org/officeDocument/2006/relationships/image" Target="../media/image64.png"/><Relationship Id="rId4" Type="http://schemas.openxmlformats.org/officeDocument/2006/relationships/image" Target="../media/image62.png"/><Relationship Id="rId9" Type="http://schemas.openxmlformats.org/officeDocument/2006/relationships/image" Target="../media/image11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emf"/><Relationship Id="rId3" Type="http://schemas.openxmlformats.org/officeDocument/2006/relationships/image" Target="../media/image60.png"/><Relationship Id="rId7" Type="http://schemas.openxmlformats.org/officeDocument/2006/relationships/image" Target="../media/image54.jpg"/><Relationship Id="rId2" Type="http://schemas.openxmlformats.org/officeDocument/2006/relationships/slide" Target="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10" Type="http://schemas.openxmlformats.org/officeDocument/2006/relationships/image" Target="../media/image118.emf"/><Relationship Id="rId4" Type="http://schemas.openxmlformats.org/officeDocument/2006/relationships/slide" Target="slide1.xml"/><Relationship Id="rId9" Type="http://schemas.openxmlformats.org/officeDocument/2006/relationships/image" Target="../media/image117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20.svg"/><Relationship Id="rId7" Type="http://schemas.openxmlformats.org/officeDocument/2006/relationships/slide" Target="slide31.xml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10" Type="http://schemas.openxmlformats.org/officeDocument/2006/relationships/image" Target="../media/image64.png"/><Relationship Id="rId4" Type="http://schemas.openxmlformats.org/officeDocument/2006/relationships/image" Target="../media/image121.png"/><Relationship Id="rId9" Type="http://schemas.openxmlformats.org/officeDocument/2006/relationships/image" Target="../media/image5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13" Type="http://schemas.openxmlformats.org/officeDocument/2006/relationships/slide" Target="slide37.xml"/><Relationship Id="rId18" Type="http://schemas.openxmlformats.org/officeDocument/2006/relationships/slide" Target="slide34.xml"/><Relationship Id="rId3" Type="http://schemas.openxmlformats.org/officeDocument/2006/relationships/slide" Target="slide8.xml"/><Relationship Id="rId21" Type="http://schemas.openxmlformats.org/officeDocument/2006/relationships/image" Target="../media/image60.png"/><Relationship Id="rId7" Type="http://schemas.openxmlformats.org/officeDocument/2006/relationships/slide" Target="slide12.xml"/><Relationship Id="rId12" Type="http://schemas.openxmlformats.org/officeDocument/2006/relationships/slide" Target="slide21.xml"/><Relationship Id="rId17" Type="http://schemas.openxmlformats.org/officeDocument/2006/relationships/slide" Target="slide20.xml"/><Relationship Id="rId2" Type="http://schemas.openxmlformats.org/officeDocument/2006/relationships/notesSlide" Target="../notesSlides/notesSlide6.xml"/><Relationship Id="rId16" Type="http://schemas.openxmlformats.org/officeDocument/2006/relationships/slide" Target="slide27.xml"/><Relationship Id="rId20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11" Type="http://schemas.openxmlformats.org/officeDocument/2006/relationships/slide" Target="slide18.xml"/><Relationship Id="rId24" Type="http://schemas.openxmlformats.org/officeDocument/2006/relationships/image" Target="../media/image63.png"/><Relationship Id="rId5" Type="http://schemas.openxmlformats.org/officeDocument/2006/relationships/image" Target="../media/image64.png"/><Relationship Id="rId15" Type="http://schemas.openxmlformats.org/officeDocument/2006/relationships/slide" Target="slide33.xml"/><Relationship Id="rId23" Type="http://schemas.openxmlformats.org/officeDocument/2006/relationships/image" Target="../media/image62.png"/><Relationship Id="rId10" Type="http://schemas.openxmlformats.org/officeDocument/2006/relationships/slide" Target="slide29.xml"/><Relationship Id="rId19" Type="http://schemas.openxmlformats.org/officeDocument/2006/relationships/slide" Target="slide38.xml"/><Relationship Id="rId4" Type="http://schemas.openxmlformats.org/officeDocument/2006/relationships/slide" Target="slide11.xml"/><Relationship Id="rId9" Type="http://schemas.openxmlformats.org/officeDocument/2006/relationships/slide" Target="slide15.xml"/><Relationship Id="rId14" Type="http://schemas.openxmlformats.org/officeDocument/2006/relationships/slide" Target="slide22.xml"/><Relationship Id="rId22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EF73E3FD-4909-48CC-BB07-F9474879025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" b="164"/>
          <a:stretch>
            <a:fillRect/>
          </a:stretch>
        </p:blipFill>
        <p:spPr/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A1B9F159-839C-4D6C-9CB7-860871F505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1" y="5050195"/>
            <a:ext cx="5660332" cy="1303809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fr-FR" sz="4000" dirty="0">
                <a:latin typeface="Kantar Brown" panose="020B0504020101010102"/>
              </a:rPr>
              <a:t>La Data Science au service  </a:t>
            </a:r>
            <a:br>
              <a:rPr lang="fr-FR" sz="4000" dirty="0">
                <a:latin typeface="Kantar Brown" panose="020B0504020101010102"/>
              </a:rPr>
            </a:br>
            <a:r>
              <a:rPr lang="fr-FR" sz="4000" dirty="0">
                <a:latin typeface="Kantar Brown" panose="020B0504020101010102"/>
              </a:rPr>
              <a:t>du marketing</a:t>
            </a:r>
            <a:endParaRPr lang="fr-FR" sz="4000" dirty="0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617F9201-1DE1-4687-81DA-65366DC1847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504000"/>
            <a:ext cx="2108431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964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C8F6B41-C001-4799-B88A-EB362313B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76" y="209696"/>
            <a:ext cx="8921806" cy="404119"/>
          </a:xfrm>
        </p:spPr>
        <p:txBody>
          <a:bodyPr/>
          <a:lstStyle/>
          <a:p>
            <a:r>
              <a:rPr lang="fr-FR" sz="2800" dirty="0">
                <a:solidFill>
                  <a:schemeClr val="tx1">
                    <a:lumMod val="75000"/>
                  </a:schemeClr>
                </a:solidFill>
                <a:latin typeface="Kantar Brown"/>
              </a:rPr>
              <a:t>Le bénéfice des analyses descriptives</a:t>
            </a:r>
            <a:br>
              <a:rPr lang="fr-FR" sz="2800" b="0" dirty="0">
                <a:solidFill>
                  <a:schemeClr val="tx1">
                    <a:lumMod val="75000"/>
                  </a:schemeClr>
                </a:solidFill>
                <a:latin typeface="Kantar Brown"/>
              </a:rPr>
            </a:br>
            <a:r>
              <a:rPr lang="fr-FR" sz="2800" b="0" dirty="0">
                <a:solidFill>
                  <a:schemeClr val="tx1">
                    <a:lumMod val="75000"/>
                  </a:schemeClr>
                </a:solidFill>
                <a:latin typeface="Kantar Brown"/>
              </a:rPr>
              <a:t>Décrire</a:t>
            </a:r>
            <a:r>
              <a:rPr lang="fr-FR" sz="2800" b="0" dirty="0">
                <a:latin typeface="Kantar Brown"/>
              </a:rPr>
              <a:t> </a:t>
            </a:r>
            <a:r>
              <a:rPr lang="fr-FR" sz="2200" b="0" dirty="0">
                <a:solidFill>
                  <a:schemeClr val="tx1">
                    <a:lumMod val="75000"/>
                  </a:schemeClr>
                </a:solidFill>
                <a:latin typeface="Kantar Brown"/>
              </a:rPr>
              <a:t>votre échantillon , votre cible, votre KPI, votre marque…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542FB13-0F46-4F87-80DB-33B5190990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256"/>
          <a:stretch/>
        </p:blipFill>
        <p:spPr>
          <a:xfrm>
            <a:off x="1232097" y="1795428"/>
            <a:ext cx="1229749" cy="1054431"/>
          </a:xfrm>
          <a:prstGeom prst="rect">
            <a:avLst/>
          </a:prstGeom>
        </p:spPr>
      </p:pic>
      <p:sp>
        <p:nvSpPr>
          <p:cNvPr id="49" name="TextBox 47">
            <a:extLst>
              <a:ext uri="{FF2B5EF4-FFF2-40B4-BE49-F238E27FC236}">
                <a16:creationId xmlns:a16="http://schemas.microsoft.com/office/drawing/2014/main" id="{90EC79D8-2A04-445A-AB50-DE9B4B727BD2}"/>
              </a:ext>
            </a:extLst>
          </p:cNvPr>
          <p:cNvSpPr txBox="1"/>
          <p:nvPr/>
        </p:nvSpPr>
        <p:spPr bwMode="gray">
          <a:xfrm>
            <a:off x="2654797" y="1631852"/>
            <a:ext cx="3115935" cy="97549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lIns="65303" tIns="65303" rIns="65303" bIns="65303" rtlCol="0" anchor="ctr">
            <a:noAutofit/>
          </a:bodyPr>
          <a:lstStyle>
            <a:defPPr>
              <a:defRPr lang="en-AU"/>
            </a:defPPr>
            <a:lvl1pPr marL="0" algn="ctr">
              <a:spcAft>
                <a:spcPts val="1000"/>
              </a:spcAft>
              <a:defRPr sz="1200">
                <a:solidFill>
                  <a:srgbClr val="333333"/>
                </a:solidFill>
                <a:latin typeface="Verdan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Synthétiser l’information</a:t>
            </a:r>
          </a:p>
        </p:txBody>
      </p:sp>
      <p:sp>
        <p:nvSpPr>
          <p:cNvPr id="50" name="TextBox 47">
            <a:extLst>
              <a:ext uri="{FF2B5EF4-FFF2-40B4-BE49-F238E27FC236}">
                <a16:creationId xmlns:a16="http://schemas.microsoft.com/office/drawing/2014/main" id="{8DC7FE44-73B2-43C4-8C79-193843B197F1}"/>
              </a:ext>
            </a:extLst>
          </p:cNvPr>
          <p:cNvSpPr txBox="1"/>
          <p:nvPr/>
        </p:nvSpPr>
        <p:spPr bwMode="gray">
          <a:xfrm>
            <a:off x="8572091" y="1631852"/>
            <a:ext cx="3115935" cy="97549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lIns="65303" tIns="65303" rIns="65303" bIns="65303" rtlCol="0" anchor="ctr">
            <a:noAutofit/>
          </a:bodyPr>
          <a:lstStyle>
            <a:defPPr>
              <a:defRPr lang="en-AU"/>
            </a:defPPr>
            <a:lvl1pPr marL="0" algn="ctr">
              <a:spcAft>
                <a:spcPts val="1000"/>
              </a:spcAft>
              <a:defRPr sz="1200">
                <a:solidFill>
                  <a:srgbClr val="333333"/>
                </a:solidFill>
                <a:latin typeface="Verdan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Réduire l’information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FAA3E00-374D-4F18-89C5-85AE24A0C4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154"/>
          <a:stretch/>
        </p:blipFill>
        <p:spPr>
          <a:xfrm>
            <a:off x="6696233" y="1477073"/>
            <a:ext cx="1380967" cy="1130269"/>
          </a:xfrm>
          <a:prstGeom prst="rect">
            <a:avLst/>
          </a:prstGeom>
        </p:spPr>
      </p:pic>
      <p:sp>
        <p:nvSpPr>
          <p:cNvPr id="53" name="TextBox 47">
            <a:hlinkClick r:id="rId5" action="ppaction://hlinksldjump"/>
            <a:extLst>
              <a:ext uri="{FF2B5EF4-FFF2-40B4-BE49-F238E27FC236}">
                <a16:creationId xmlns:a16="http://schemas.microsoft.com/office/drawing/2014/main" id="{0417E8BC-9682-4606-ADC4-2B8DE2AC6326}"/>
              </a:ext>
            </a:extLst>
          </p:cNvPr>
          <p:cNvSpPr txBox="1"/>
          <p:nvPr/>
        </p:nvSpPr>
        <p:spPr bwMode="gray">
          <a:xfrm>
            <a:off x="6287272" y="4129824"/>
            <a:ext cx="2090010" cy="7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65303" tIns="65303" rIns="65303" bIns="65303" rtlCol="0" anchor="ctr">
            <a:noAutofit/>
          </a:bodyPr>
          <a:lstStyle>
            <a:defPPr>
              <a:defRPr lang="en-AU"/>
            </a:defPPr>
            <a:lvl1pPr marL="0" algn="ctr">
              <a:spcAft>
                <a:spcPts val="1000"/>
              </a:spcAft>
              <a:defRPr sz="1200">
                <a:solidFill>
                  <a:srgbClr val="333333"/>
                </a:solidFill>
                <a:latin typeface="Verdan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PROFILING</a:t>
            </a:r>
          </a:p>
        </p:txBody>
      </p:sp>
      <p:sp>
        <p:nvSpPr>
          <p:cNvPr id="51" name="TextBox 47">
            <a:hlinkClick r:id="rId6" action="ppaction://hlinksldjump"/>
            <a:extLst>
              <a:ext uri="{FF2B5EF4-FFF2-40B4-BE49-F238E27FC236}">
                <a16:creationId xmlns:a16="http://schemas.microsoft.com/office/drawing/2014/main" id="{A6D7FAE2-08BD-486D-85F7-382EA87029E4}"/>
              </a:ext>
            </a:extLst>
          </p:cNvPr>
          <p:cNvSpPr txBox="1"/>
          <p:nvPr/>
        </p:nvSpPr>
        <p:spPr bwMode="gray">
          <a:xfrm>
            <a:off x="371838" y="3129045"/>
            <a:ext cx="2090010" cy="7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65303" tIns="65303" rIns="65303" bIns="65303" rtlCol="0" anchor="ctr">
            <a:noAutofit/>
          </a:bodyPr>
          <a:lstStyle>
            <a:defPPr>
              <a:defRPr lang="en-AU"/>
            </a:defPPr>
            <a:lvl1pPr marL="0" algn="ctr">
              <a:spcAft>
                <a:spcPts val="1000"/>
              </a:spcAft>
              <a:defRPr sz="1200">
                <a:solidFill>
                  <a:srgbClr val="333333"/>
                </a:solidFill>
                <a:latin typeface="Verdan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VARCLUS</a:t>
            </a:r>
          </a:p>
        </p:txBody>
      </p:sp>
      <p:sp>
        <p:nvSpPr>
          <p:cNvPr id="52" name="TextBox 47">
            <a:hlinkClick r:id="rId7" action="ppaction://hlinksldjump"/>
            <a:extLst>
              <a:ext uri="{FF2B5EF4-FFF2-40B4-BE49-F238E27FC236}">
                <a16:creationId xmlns:a16="http://schemas.microsoft.com/office/drawing/2014/main" id="{A6BDE4F8-9E90-4EBC-A166-3076D7D5A955}"/>
              </a:ext>
            </a:extLst>
          </p:cNvPr>
          <p:cNvSpPr txBox="1"/>
          <p:nvPr/>
        </p:nvSpPr>
        <p:spPr bwMode="gray">
          <a:xfrm>
            <a:off x="371836" y="4155853"/>
            <a:ext cx="2090010" cy="7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65303" tIns="65303" rIns="65303" bIns="65303" rtlCol="0" anchor="ctr">
            <a:noAutofit/>
          </a:bodyPr>
          <a:lstStyle>
            <a:defPPr>
              <a:defRPr lang="en-AU"/>
            </a:defPPr>
            <a:lvl1pPr marL="0" algn="ctr">
              <a:spcAft>
                <a:spcPts val="1000"/>
              </a:spcAft>
              <a:defRPr sz="1200">
                <a:solidFill>
                  <a:srgbClr val="333333"/>
                </a:solidFill>
                <a:latin typeface="Verdan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AFC</a:t>
            </a:r>
          </a:p>
        </p:txBody>
      </p:sp>
      <p:sp>
        <p:nvSpPr>
          <p:cNvPr id="56" name="TextBox 47">
            <a:hlinkClick r:id="rId8" action="ppaction://hlinksldjump"/>
            <a:extLst>
              <a:ext uri="{FF2B5EF4-FFF2-40B4-BE49-F238E27FC236}">
                <a16:creationId xmlns:a16="http://schemas.microsoft.com/office/drawing/2014/main" id="{7510D043-8373-4D84-AAE4-EB42EDC0C4E7}"/>
              </a:ext>
            </a:extLst>
          </p:cNvPr>
          <p:cNvSpPr txBox="1"/>
          <p:nvPr/>
        </p:nvSpPr>
        <p:spPr bwMode="gray">
          <a:xfrm>
            <a:off x="6287272" y="5182663"/>
            <a:ext cx="2090010" cy="7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65303" tIns="65303" rIns="65303" bIns="65303" rtlCol="0" anchor="ctr">
            <a:noAutofit/>
          </a:bodyPr>
          <a:lstStyle>
            <a:defPPr>
              <a:defRPr lang="en-AU"/>
            </a:defPPr>
            <a:lvl1pPr marL="0" algn="ctr">
              <a:spcAft>
                <a:spcPts val="1000"/>
              </a:spcAft>
              <a:defRPr sz="1200">
                <a:solidFill>
                  <a:srgbClr val="333333"/>
                </a:solidFill>
                <a:latin typeface="Verdan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PENALTY ANALYSIS</a:t>
            </a:r>
          </a:p>
        </p:txBody>
      </p:sp>
      <p:sp>
        <p:nvSpPr>
          <p:cNvPr id="55" name="TextBox 47">
            <a:hlinkClick r:id="rId9" action="ppaction://hlinksldjump"/>
            <a:extLst>
              <a:ext uri="{FF2B5EF4-FFF2-40B4-BE49-F238E27FC236}">
                <a16:creationId xmlns:a16="http://schemas.microsoft.com/office/drawing/2014/main" id="{70FE2E30-755A-4EB7-BAFE-42CF974F884A}"/>
              </a:ext>
            </a:extLst>
          </p:cNvPr>
          <p:cNvSpPr txBox="1"/>
          <p:nvPr/>
        </p:nvSpPr>
        <p:spPr bwMode="gray">
          <a:xfrm>
            <a:off x="371837" y="5182662"/>
            <a:ext cx="2090010" cy="7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65303" tIns="65303" rIns="65303" bIns="65303" rtlCol="0" anchor="ctr">
            <a:noAutofit/>
          </a:bodyPr>
          <a:lstStyle>
            <a:defPPr>
              <a:defRPr lang="en-AU"/>
            </a:defPPr>
            <a:lvl1pPr marL="0" algn="ctr">
              <a:spcAft>
                <a:spcPts val="1000"/>
              </a:spcAft>
              <a:defRPr sz="1200">
                <a:solidFill>
                  <a:srgbClr val="333333"/>
                </a:solidFill>
                <a:latin typeface="Verdan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TYPOLOGIE</a:t>
            </a:r>
          </a:p>
        </p:txBody>
      </p:sp>
      <p:sp>
        <p:nvSpPr>
          <p:cNvPr id="57" name="TextBox 47">
            <a:hlinkClick r:id="rId6" action="ppaction://hlinksldjump"/>
            <a:extLst>
              <a:ext uri="{FF2B5EF4-FFF2-40B4-BE49-F238E27FC236}">
                <a16:creationId xmlns:a16="http://schemas.microsoft.com/office/drawing/2014/main" id="{D296969A-56AA-457C-BC65-77CFAC987258}"/>
              </a:ext>
            </a:extLst>
          </p:cNvPr>
          <p:cNvSpPr txBox="1"/>
          <p:nvPr/>
        </p:nvSpPr>
        <p:spPr bwMode="gray">
          <a:xfrm>
            <a:off x="6287272" y="3076986"/>
            <a:ext cx="2090010" cy="7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65303" tIns="65303" rIns="65303" bIns="65303" rtlCol="0" anchor="ctr">
            <a:noAutofit/>
          </a:bodyPr>
          <a:lstStyle>
            <a:defPPr>
              <a:defRPr lang="en-AU"/>
            </a:defPPr>
            <a:lvl1pPr marL="0" algn="ctr">
              <a:spcAft>
                <a:spcPts val="1000"/>
              </a:spcAft>
              <a:defRPr sz="1200">
                <a:solidFill>
                  <a:srgbClr val="333333"/>
                </a:solidFill>
                <a:latin typeface="Verdan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VARCLUS</a:t>
            </a:r>
          </a:p>
        </p:txBody>
      </p:sp>
      <p:sp>
        <p:nvSpPr>
          <p:cNvPr id="58" name="TextBox 47">
            <a:extLst>
              <a:ext uri="{FF2B5EF4-FFF2-40B4-BE49-F238E27FC236}">
                <a16:creationId xmlns:a16="http://schemas.microsoft.com/office/drawing/2014/main" id="{E36ECBB5-C18E-43D4-8A64-B1C735FBDAC6}"/>
              </a:ext>
            </a:extLst>
          </p:cNvPr>
          <p:cNvSpPr txBox="1"/>
          <p:nvPr/>
        </p:nvSpPr>
        <p:spPr bwMode="gray">
          <a:xfrm>
            <a:off x="8572091" y="4129824"/>
            <a:ext cx="3115935" cy="7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44000" tIns="65303" rIns="65303" bIns="65303" rtlCol="0" anchor="ctr">
            <a:noAutofit/>
          </a:bodyPr>
          <a:lstStyle>
            <a:defPPr>
              <a:defRPr lang="en-AU"/>
            </a:defPPr>
            <a:lvl1pPr marL="0" algn="ctr">
              <a:spcAft>
                <a:spcPts val="1000"/>
              </a:spcAft>
              <a:defRPr sz="1200">
                <a:solidFill>
                  <a:srgbClr val="333333"/>
                </a:solidFill>
                <a:latin typeface="Verdan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Identifier les sous-cibles qui sur-notent ou sous-notent un KPI</a:t>
            </a:r>
          </a:p>
        </p:txBody>
      </p:sp>
      <p:sp>
        <p:nvSpPr>
          <p:cNvPr id="61" name="TextBox 47">
            <a:extLst>
              <a:ext uri="{FF2B5EF4-FFF2-40B4-BE49-F238E27FC236}">
                <a16:creationId xmlns:a16="http://schemas.microsoft.com/office/drawing/2014/main" id="{C2031372-1606-4FE8-AC68-968C73B257FC}"/>
              </a:ext>
            </a:extLst>
          </p:cNvPr>
          <p:cNvSpPr txBox="1"/>
          <p:nvPr/>
        </p:nvSpPr>
        <p:spPr bwMode="gray">
          <a:xfrm>
            <a:off x="2654797" y="3129045"/>
            <a:ext cx="3115935" cy="7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44000" tIns="65303" rIns="65303" bIns="65303" rtlCol="0" anchor="ctr">
            <a:noAutofit/>
          </a:bodyPr>
          <a:lstStyle>
            <a:defPPr>
              <a:defRPr lang="en-AU"/>
            </a:defPPr>
            <a:lvl1pPr marL="0" algn="ctr">
              <a:spcAft>
                <a:spcPts val="1000"/>
              </a:spcAft>
              <a:defRPr sz="1200">
                <a:solidFill>
                  <a:srgbClr val="333333"/>
                </a:solidFill>
                <a:latin typeface="Verdan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Regrouper des items en thèmes</a:t>
            </a:r>
          </a:p>
        </p:txBody>
      </p:sp>
      <p:sp>
        <p:nvSpPr>
          <p:cNvPr id="62" name="TextBox 47">
            <a:extLst>
              <a:ext uri="{FF2B5EF4-FFF2-40B4-BE49-F238E27FC236}">
                <a16:creationId xmlns:a16="http://schemas.microsoft.com/office/drawing/2014/main" id="{D5EBE300-4EDD-4098-9913-44A079446434}"/>
              </a:ext>
            </a:extLst>
          </p:cNvPr>
          <p:cNvSpPr txBox="1"/>
          <p:nvPr/>
        </p:nvSpPr>
        <p:spPr bwMode="gray">
          <a:xfrm>
            <a:off x="2654797" y="4155853"/>
            <a:ext cx="3115935" cy="7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44000" tIns="65303" rIns="65303" bIns="65303" rtlCol="0" anchor="ctr">
            <a:noAutofit/>
          </a:bodyPr>
          <a:lstStyle>
            <a:defPPr>
              <a:defRPr lang="en-AU"/>
            </a:defPPr>
            <a:lvl1pPr marL="0" algn="ctr">
              <a:spcAft>
                <a:spcPts val="1000"/>
              </a:spcAft>
              <a:defRPr sz="1200">
                <a:solidFill>
                  <a:srgbClr val="333333"/>
                </a:solidFill>
                <a:latin typeface="Verdan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Regrouper des marques et des items associés selon leur proximité</a:t>
            </a:r>
          </a:p>
        </p:txBody>
      </p:sp>
      <p:sp>
        <p:nvSpPr>
          <p:cNvPr id="63" name="TextBox 47">
            <a:extLst>
              <a:ext uri="{FF2B5EF4-FFF2-40B4-BE49-F238E27FC236}">
                <a16:creationId xmlns:a16="http://schemas.microsoft.com/office/drawing/2014/main" id="{F05F08D2-AABC-459D-B2CC-4BFF1D416248}"/>
              </a:ext>
            </a:extLst>
          </p:cNvPr>
          <p:cNvSpPr txBox="1"/>
          <p:nvPr/>
        </p:nvSpPr>
        <p:spPr bwMode="gray">
          <a:xfrm>
            <a:off x="8572091" y="5182663"/>
            <a:ext cx="3115935" cy="7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44000" tIns="65303" rIns="65303" bIns="65303" rtlCol="0" anchor="ctr">
            <a:noAutofit/>
          </a:bodyPr>
          <a:lstStyle>
            <a:defPPr>
              <a:defRPr lang="en-AU"/>
            </a:defPPr>
            <a:lvl1pPr marL="0" algn="ctr">
              <a:spcAft>
                <a:spcPts val="1000"/>
              </a:spcAft>
              <a:defRPr sz="1200">
                <a:solidFill>
                  <a:srgbClr val="333333"/>
                </a:solidFill>
                <a:latin typeface="Verdan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Identifier les caractéristiques produits les mieux ou moins bien « dosées »</a:t>
            </a:r>
          </a:p>
        </p:txBody>
      </p:sp>
      <p:sp>
        <p:nvSpPr>
          <p:cNvPr id="64" name="TextBox 47">
            <a:extLst>
              <a:ext uri="{FF2B5EF4-FFF2-40B4-BE49-F238E27FC236}">
                <a16:creationId xmlns:a16="http://schemas.microsoft.com/office/drawing/2014/main" id="{93807878-5CE4-4D22-A77C-594672F6FC7A}"/>
              </a:ext>
            </a:extLst>
          </p:cNvPr>
          <p:cNvSpPr txBox="1"/>
          <p:nvPr/>
        </p:nvSpPr>
        <p:spPr bwMode="gray">
          <a:xfrm>
            <a:off x="2654797" y="5182662"/>
            <a:ext cx="3115935" cy="7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44000" tIns="65303" rIns="65303" bIns="65303" rtlCol="0" anchor="ctr">
            <a:noAutofit/>
          </a:bodyPr>
          <a:lstStyle>
            <a:defPPr>
              <a:defRPr lang="en-AU"/>
            </a:defPPr>
            <a:lvl1pPr marL="0" algn="ctr">
              <a:spcAft>
                <a:spcPts val="1000"/>
              </a:spcAft>
              <a:defRPr sz="1200">
                <a:solidFill>
                  <a:srgbClr val="333333"/>
                </a:solidFill>
                <a:latin typeface="Verdan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Constituer des groupes d’individus selon leur proximité</a:t>
            </a:r>
          </a:p>
        </p:txBody>
      </p:sp>
      <p:sp>
        <p:nvSpPr>
          <p:cNvPr id="65" name="TextBox 47">
            <a:extLst>
              <a:ext uri="{FF2B5EF4-FFF2-40B4-BE49-F238E27FC236}">
                <a16:creationId xmlns:a16="http://schemas.microsoft.com/office/drawing/2014/main" id="{1CCB1A5A-CD5B-4487-BF70-D81D39557B13}"/>
              </a:ext>
            </a:extLst>
          </p:cNvPr>
          <p:cNvSpPr txBox="1"/>
          <p:nvPr/>
        </p:nvSpPr>
        <p:spPr bwMode="gray">
          <a:xfrm>
            <a:off x="8572091" y="3076986"/>
            <a:ext cx="3115935" cy="7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44000" tIns="65303" rIns="65303" bIns="65303" rtlCol="0" anchor="ctr">
            <a:noAutofit/>
          </a:bodyPr>
          <a:lstStyle>
            <a:defPPr>
              <a:defRPr lang="en-AU"/>
            </a:defPPr>
            <a:lvl1pPr marL="0" algn="ctr">
              <a:spcAft>
                <a:spcPts val="1000"/>
              </a:spcAft>
              <a:defRPr sz="1200">
                <a:solidFill>
                  <a:srgbClr val="333333"/>
                </a:solidFill>
                <a:latin typeface="Verdan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Identifier des items redondants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5C19A0D-336E-C04E-E412-B50A931D7A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439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que 17" descr="Accueil">
            <a:hlinkClick r:id="rId2" action="ppaction://hlinksldjump"/>
            <a:extLst>
              <a:ext uri="{FF2B5EF4-FFF2-40B4-BE49-F238E27FC236}">
                <a16:creationId xmlns:a16="http://schemas.microsoft.com/office/drawing/2014/main" id="{D6345555-2BA0-49AA-8F6A-58D62889D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8824" y="120107"/>
            <a:ext cx="324000" cy="324000"/>
          </a:xfrm>
          <a:prstGeom prst="rect">
            <a:avLst/>
          </a:prstGeom>
        </p:spPr>
      </p:pic>
      <p:pic>
        <p:nvPicPr>
          <p:cNvPr id="138" name="Espace réservé pour une image  3">
            <a:extLst>
              <a:ext uri="{FF2B5EF4-FFF2-40B4-BE49-F238E27FC236}">
                <a16:creationId xmlns:a16="http://schemas.microsoft.com/office/drawing/2014/main" id="{A525296C-042C-405B-A299-6C21D403E26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30" b="46991"/>
          <a:stretch/>
        </p:blipFill>
        <p:spPr>
          <a:xfrm>
            <a:off x="-8176" y="2220"/>
            <a:ext cx="12200176" cy="752523"/>
          </a:xfrm>
          <a:prstGeom prst="rect">
            <a:avLst/>
          </a:prstGeom>
        </p:spPr>
      </p:pic>
      <p:sp>
        <p:nvSpPr>
          <p:cNvPr id="159" name="Sous-titre 9">
            <a:extLst>
              <a:ext uri="{FF2B5EF4-FFF2-40B4-BE49-F238E27FC236}">
                <a16:creationId xmlns:a16="http://schemas.microsoft.com/office/drawing/2014/main" id="{50291038-7408-43F6-9C3B-9878AFEC96C4}"/>
              </a:ext>
            </a:extLst>
          </p:cNvPr>
          <p:cNvSpPr txBox="1">
            <a:spLocks/>
          </p:cNvSpPr>
          <p:nvPr/>
        </p:nvSpPr>
        <p:spPr>
          <a:xfrm>
            <a:off x="141330" y="-18746"/>
            <a:ext cx="10955700" cy="5557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None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20000"/>
              <a:buFont typeface="Wingdings" panose="05000000000000000000" pitchFamily="2" charset="2"/>
              <a:buChar char="§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20000"/>
              <a:buFont typeface="Wingdings" panose="05000000000000000000" pitchFamily="2" charset="2"/>
              <a:buChar char="§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20000"/>
              <a:buFont typeface="Wingdings" panose="05000000000000000000" pitchFamily="2" charset="2"/>
              <a:buChar char="§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4000" dirty="0" err="1">
                <a:solidFill>
                  <a:schemeClr val="bg1"/>
                </a:solidFill>
                <a:latin typeface="Kantar Brown" panose="020B0504020101010102"/>
                <a:ea typeface="+mj-ea"/>
                <a:cs typeface="Arial" panose="020B0604020202020204" pitchFamily="34" charset="0"/>
              </a:rPr>
              <a:t>Varclus</a:t>
            </a:r>
            <a:endParaRPr lang="fr-FR" sz="4000" dirty="0">
              <a:solidFill>
                <a:schemeClr val="bg1"/>
              </a:solidFill>
              <a:latin typeface="Kantar Brown" panose="020B0504020101010102"/>
              <a:ea typeface="+mj-ea"/>
              <a:cs typeface="Arial" panose="020B06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6190DDA-6F19-4ED1-AB23-21159878E827}"/>
              </a:ext>
            </a:extLst>
          </p:cNvPr>
          <p:cNvSpPr/>
          <p:nvPr/>
        </p:nvSpPr>
        <p:spPr>
          <a:xfrm>
            <a:off x="141331" y="1194714"/>
            <a:ext cx="1154393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fr-FR" sz="1600" b="1" cap="all" dirty="0">
                <a:latin typeface="Kantar Brown" panose="020B0504020101010102"/>
              </a:rPr>
              <a:t>Bénéfice client :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5112ADA-3A45-402D-9C91-EE439AA4118F}"/>
              </a:ext>
            </a:extLst>
          </p:cNvPr>
          <p:cNvSpPr/>
          <p:nvPr/>
        </p:nvSpPr>
        <p:spPr>
          <a:xfrm>
            <a:off x="6091912" y="1194714"/>
            <a:ext cx="1355564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fr-FR" sz="1600" b="1" cap="all" dirty="0">
                <a:latin typeface="Kantar Brown" panose="020B0504020101010102"/>
              </a:rPr>
              <a:t>DANS MON ETUDE :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B831B39-94D1-4B75-86D6-23EDCE2D8971}"/>
              </a:ext>
            </a:extLst>
          </p:cNvPr>
          <p:cNvSpPr/>
          <p:nvPr/>
        </p:nvSpPr>
        <p:spPr>
          <a:xfrm>
            <a:off x="1295725" y="1170092"/>
            <a:ext cx="4405493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1600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Regrouper des informations (items) en thématiques selon leur proximité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D12361-69C2-4DDA-82D1-5F7600AB867C}"/>
              </a:ext>
            </a:extLst>
          </p:cNvPr>
          <p:cNvSpPr/>
          <p:nvPr/>
        </p:nvSpPr>
        <p:spPr>
          <a:xfrm>
            <a:off x="7447477" y="1170092"/>
            <a:ext cx="4603192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1600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Une liste d’items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3990A72-A079-4DC9-AA04-572EFB7FF9B1}"/>
              </a:ext>
            </a:extLst>
          </p:cNvPr>
          <p:cNvSpPr/>
          <p:nvPr/>
        </p:nvSpPr>
        <p:spPr>
          <a:xfrm>
            <a:off x="6091912" y="1944302"/>
            <a:ext cx="1098891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fr-FR" sz="1600" b="1" cap="all" dirty="0">
                <a:latin typeface="Kantar Brown" panose="020B0504020101010102"/>
              </a:rPr>
              <a:t>RESULTAT :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33986A8-2DA9-4635-B0F2-53B8825A2686}"/>
              </a:ext>
            </a:extLst>
          </p:cNvPr>
          <p:cNvSpPr/>
          <p:nvPr/>
        </p:nvSpPr>
        <p:spPr>
          <a:xfrm>
            <a:off x="7447477" y="1939507"/>
            <a:ext cx="4603192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1600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Des regroupements en ‘clusters’ pour créer des thématiques, identifier des items redondants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BEB72E5-3120-45A3-ABA1-8E6D4620D685}"/>
              </a:ext>
            </a:extLst>
          </p:cNvPr>
          <p:cNvSpPr/>
          <p:nvPr/>
        </p:nvSpPr>
        <p:spPr>
          <a:xfrm>
            <a:off x="141331" y="2524282"/>
            <a:ext cx="1712590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fr-FR" sz="1600" b="1" cap="all" dirty="0">
                <a:latin typeface="Kantar Brown" panose="020B0504020101010102"/>
              </a:rPr>
              <a:t>EXEMPLES :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C371387-28BA-45E7-B025-504CD405A92A}"/>
              </a:ext>
            </a:extLst>
          </p:cNvPr>
          <p:cNvSpPr/>
          <p:nvPr/>
        </p:nvSpPr>
        <p:spPr>
          <a:xfrm>
            <a:off x="141331" y="2868061"/>
            <a:ext cx="4654844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lvl="0" indent="-342900">
              <a:buFont typeface="Courier New" panose="02070309020205020404" pitchFamily="49" charset="0"/>
              <a:buChar char="o"/>
              <a:defRPr/>
            </a:pPr>
            <a:r>
              <a:rPr lang="fr-FR" sz="1600" dirty="0">
                <a:latin typeface="Kantar Brown" panose="020B0504020101010102"/>
              </a:rPr>
              <a:t>Je veux identifier des items redondants (qui apportent la même information) afin de réduire la liste d’items de mon questionnaire récurrent, que le client rallonge chaque année. </a:t>
            </a:r>
          </a:p>
          <a:p>
            <a:pPr marL="342900" lvl="0" indent="-342900">
              <a:buFont typeface="Courier New" panose="02070309020205020404" pitchFamily="49" charset="0"/>
              <a:buChar char="o"/>
              <a:defRPr/>
            </a:pPr>
            <a:endParaRPr lang="fr-FR" sz="1600" dirty="0">
              <a:latin typeface="Kantar Brown" panose="020B0504020101010102"/>
            </a:endParaRPr>
          </a:p>
          <a:p>
            <a:pPr marL="342900" lvl="0" indent="-342900">
              <a:buFont typeface="Courier New" panose="02070309020205020404" pitchFamily="49" charset="0"/>
              <a:buChar char="o"/>
              <a:defRPr/>
            </a:pPr>
            <a:r>
              <a:rPr lang="fr-FR" sz="1600" dirty="0">
                <a:latin typeface="Kantar Brown" panose="020B0504020101010102"/>
              </a:rPr>
              <a:t>Je veux faciliter et enrichir mon analyse sur une liste d’items très longues, en les regroupant en grandes thématiques</a:t>
            </a:r>
          </a:p>
          <a:p>
            <a:pPr marL="342900" lvl="0" indent="-342900">
              <a:buFont typeface="Courier New" panose="02070309020205020404" pitchFamily="49" charset="0"/>
              <a:buChar char="o"/>
              <a:defRPr/>
            </a:pPr>
            <a:endParaRPr lang="fr-FR" sz="1600" dirty="0">
              <a:latin typeface="Kantar Brown" panose="020B0504020101010102"/>
            </a:endParaRPr>
          </a:p>
        </p:txBody>
      </p:sp>
      <p:pic>
        <p:nvPicPr>
          <p:cNvPr id="19" name="Image 18">
            <a:hlinkClick r:id="rId6" action="ppaction://hlinksldjump"/>
            <a:extLst>
              <a:ext uri="{FF2B5EF4-FFF2-40B4-BE49-F238E27FC236}">
                <a16:creationId xmlns:a16="http://schemas.microsoft.com/office/drawing/2014/main" id="{936B765E-A2E4-4592-B62D-F49EE1FD915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13500"/>
          <a:stretch/>
        </p:blipFill>
        <p:spPr>
          <a:xfrm>
            <a:off x="1603721" y="6237682"/>
            <a:ext cx="601224" cy="52005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707DAA5-8610-471C-B803-8D9B3EC6FB02}"/>
              </a:ext>
            </a:extLst>
          </p:cNvPr>
          <p:cNvSpPr/>
          <p:nvPr/>
        </p:nvSpPr>
        <p:spPr>
          <a:xfrm>
            <a:off x="2147501" y="6343822"/>
            <a:ext cx="21487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antar Brown" panose="020B0504020101010102"/>
              </a:rPr>
              <a:t>Analyse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Kantar Brown" panose="020B0504020101010102"/>
              </a:rPr>
              <a:t>Descriptive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74905E30-2070-4A1E-84D5-A38BEB5BB73B}"/>
              </a:ext>
            </a:extLst>
          </p:cNvPr>
          <p:cNvGrpSpPr/>
          <p:nvPr/>
        </p:nvGrpSpPr>
        <p:grpSpPr>
          <a:xfrm>
            <a:off x="5628883" y="3278628"/>
            <a:ext cx="2222614" cy="2484072"/>
            <a:chOff x="2191407" y="2268806"/>
            <a:chExt cx="3428207" cy="3831485"/>
          </a:xfrm>
        </p:grpSpPr>
        <p:pic>
          <p:nvPicPr>
            <p:cNvPr id="25" name="Image 24" descr="Sortie graphique de Proc Tree">
              <a:extLst>
                <a:ext uri="{FF2B5EF4-FFF2-40B4-BE49-F238E27FC236}">
                  <a16:creationId xmlns:a16="http://schemas.microsoft.com/office/drawing/2014/main" id="{EC5DDD23-C492-4243-9507-1166B35338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989" b="3678"/>
            <a:stretch/>
          </p:blipFill>
          <p:spPr bwMode="auto">
            <a:xfrm>
              <a:off x="2191407" y="2268806"/>
              <a:ext cx="3428207" cy="37477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" name="Connecteur droit avec flèche 25">
              <a:extLst>
                <a:ext uri="{FF2B5EF4-FFF2-40B4-BE49-F238E27FC236}">
                  <a16:creationId xmlns:a16="http://schemas.microsoft.com/office/drawing/2014/main" id="{A3420B61-751E-44AC-99F7-B927ECD0E482}"/>
                </a:ext>
              </a:extLst>
            </p:cNvPr>
            <p:cNvCxnSpPr>
              <a:cxnSpLocks/>
            </p:cNvCxnSpPr>
            <p:nvPr/>
          </p:nvCxnSpPr>
          <p:spPr>
            <a:xfrm>
              <a:off x="2240124" y="2329145"/>
              <a:ext cx="0" cy="3771146"/>
            </a:xfrm>
            <a:prstGeom prst="straightConnector1">
              <a:avLst/>
            </a:prstGeom>
            <a:ln w="3810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69A0A494-0A13-48B7-AA22-2B862CA5ADD8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05" y="2392989"/>
              <a:ext cx="0" cy="3623557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47">
            <a:extLst>
              <a:ext uri="{FF2B5EF4-FFF2-40B4-BE49-F238E27FC236}">
                <a16:creationId xmlns:a16="http://schemas.microsoft.com/office/drawing/2014/main" id="{78AE5418-70E3-4B76-AFD2-AC74E3BFBC91}"/>
              </a:ext>
            </a:extLst>
          </p:cNvPr>
          <p:cNvSpPr txBox="1"/>
          <p:nvPr/>
        </p:nvSpPr>
        <p:spPr bwMode="gray">
          <a:xfrm>
            <a:off x="8168207" y="2894461"/>
            <a:ext cx="1718364" cy="384167"/>
          </a:xfrm>
          <a:prstGeom prst="rect">
            <a:avLst/>
          </a:prstGeom>
          <a:solidFill>
            <a:schemeClr val="accent1"/>
          </a:solidFill>
        </p:spPr>
        <p:txBody>
          <a:bodyPr wrap="square" lIns="65303" tIns="65303" rIns="65303" bIns="65303" rtlCol="0" anchor="ctr">
            <a:noAutofit/>
          </a:bodyPr>
          <a:lstStyle>
            <a:defPPr>
              <a:defRPr lang="en-AU"/>
            </a:defPPr>
            <a:lvl1pPr marL="0" algn="ctr">
              <a:spcAft>
                <a:spcPts val="1000"/>
              </a:spcAft>
              <a:defRPr sz="1200">
                <a:solidFill>
                  <a:srgbClr val="333333"/>
                </a:solidFill>
                <a:latin typeface="Verdan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Regroupement en 5 clusters:</a:t>
            </a:r>
          </a:p>
        </p:txBody>
      </p:sp>
      <p:sp>
        <p:nvSpPr>
          <p:cNvPr id="29" name="TextBox 47">
            <a:extLst>
              <a:ext uri="{FF2B5EF4-FFF2-40B4-BE49-F238E27FC236}">
                <a16:creationId xmlns:a16="http://schemas.microsoft.com/office/drawing/2014/main" id="{D8A75D5B-931F-4C71-871C-174F80136729}"/>
              </a:ext>
            </a:extLst>
          </p:cNvPr>
          <p:cNvSpPr txBox="1"/>
          <p:nvPr/>
        </p:nvSpPr>
        <p:spPr bwMode="gray">
          <a:xfrm>
            <a:off x="10195575" y="2830617"/>
            <a:ext cx="1631300" cy="387220"/>
          </a:xfrm>
          <a:prstGeom prst="rect">
            <a:avLst/>
          </a:prstGeom>
          <a:solidFill>
            <a:schemeClr val="bg2"/>
          </a:solidFill>
        </p:spPr>
        <p:txBody>
          <a:bodyPr wrap="square" lIns="65303" tIns="65303" rIns="65303" bIns="65303" rtlCol="0" anchor="ctr">
            <a:noAutofit/>
          </a:bodyPr>
          <a:lstStyle>
            <a:defPPr>
              <a:defRPr lang="en-AU"/>
            </a:defPPr>
            <a:lvl1pPr marL="0" algn="ctr">
              <a:spcAft>
                <a:spcPts val="1000"/>
              </a:spcAft>
              <a:defRPr sz="1200">
                <a:solidFill>
                  <a:srgbClr val="333333"/>
                </a:solidFill>
                <a:latin typeface="Verdan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8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Regroupement en 6 clusters:</a:t>
            </a:r>
          </a:p>
        </p:txBody>
      </p:sp>
      <p:pic>
        <p:nvPicPr>
          <p:cNvPr id="30" name="Picture 4">
            <a:extLst>
              <a:ext uri="{FF2B5EF4-FFF2-40B4-BE49-F238E27FC236}">
                <a16:creationId xmlns:a16="http://schemas.microsoft.com/office/drawing/2014/main" id="{16B17837-1947-4DD5-B13E-411EFE43B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913" y="3278629"/>
            <a:ext cx="1718364" cy="239666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88900" dir="2700000" sx="101000" sy="101000" algn="ctr" rotWithShape="0">
              <a:schemeClr val="bg1">
                <a:lumMod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1" name="Picture 5">
            <a:extLst>
              <a:ext uri="{FF2B5EF4-FFF2-40B4-BE49-F238E27FC236}">
                <a16:creationId xmlns:a16="http://schemas.microsoft.com/office/drawing/2014/main" id="{58422C0E-B949-4528-9BAC-9695D0C22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5575" y="3225671"/>
            <a:ext cx="1672908" cy="24348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88900" dir="2700000" sx="101000" sy="101000" algn="ctr" rotWithShape="0">
              <a:schemeClr val="bg1">
                <a:lumMod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2" name="TextBox 47">
            <a:extLst>
              <a:ext uri="{FF2B5EF4-FFF2-40B4-BE49-F238E27FC236}">
                <a16:creationId xmlns:a16="http://schemas.microsoft.com/office/drawing/2014/main" id="{246C1BE4-D845-429C-8EC8-375CB88BCE1E}"/>
              </a:ext>
            </a:extLst>
          </p:cNvPr>
          <p:cNvSpPr txBox="1"/>
          <p:nvPr/>
        </p:nvSpPr>
        <p:spPr bwMode="gray">
          <a:xfrm>
            <a:off x="5628883" y="2894461"/>
            <a:ext cx="2230320" cy="384167"/>
          </a:xfrm>
          <a:prstGeom prst="rect">
            <a:avLst/>
          </a:prstGeom>
          <a:solidFill>
            <a:schemeClr val="accent2"/>
          </a:solidFill>
        </p:spPr>
        <p:txBody>
          <a:bodyPr wrap="square" lIns="65303" tIns="65303" rIns="65303" bIns="65303" rtlCol="0" anchor="ctr">
            <a:noAutofit/>
          </a:bodyPr>
          <a:lstStyle>
            <a:defPPr>
              <a:defRPr lang="en-AU"/>
            </a:defPPr>
            <a:lvl1pPr marL="0" algn="ctr">
              <a:spcAft>
                <a:spcPts val="1000"/>
              </a:spcAft>
              <a:defRPr sz="1200">
                <a:solidFill>
                  <a:srgbClr val="333333"/>
                </a:solidFill>
                <a:latin typeface="Verdan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Dendrogramme de Proximité des items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8E7866F-AE0D-7906-551B-3F493C5F27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4620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hlinkClick r:id="rId2" action="ppaction://hlinksldjump"/>
            <a:extLst>
              <a:ext uri="{FF2B5EF4-FFF2-40B4-BE49-F238E27FC236}">
                <a16:creationId xmlns:a16="http://schemas.microsoft.com/office/drawing/2014/main" id="{4063E655-59D1-4C60-85A8-D72E735889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13500"/>
          <a:stretch/>
        </p:blipFill>
        <p:spPr>
          <a:xfrm>
            <a:off x="1603721" y="6237682"/>
            <a:ext cx="601224" cy="520056"/>
          </a:xfrm>
          <a:prstGeom prst="rect">
            <a:avLst/>
          </a:prstGeom>
        </p:spPr>
      </p:pic>
      <p:pic>
        <p:nvPicPr>
          <p:cNvPr id="18" name="Graphique 17" descr="Accueil">
            <a:hlinkClick r:id="rId4" action="ppaction://hlinksldjump"/>
            <a:extLst>
              <a:ext uri="{FF2B5EF4-FFF2-40B4-BE49-F238E27FC236}">
                <a16:creationId xmlns:a16="http://schemas.microsoft.com/office/drawing/2014/main" id="{D6345555-2BA0-49AA-8F6A-58D62889DE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8824" y="120107"/>
            <a:ext cx="324000" cy="324000"/>
          </a:xfrm>
          <a:prstGeom prst="rect">
            <a:avLst/>
          </a:prstGeom>
        </p:spPr>
      </p:pic>
      <p:pic>
        <p:nvPicPr>
          <p:cNvPr id="138" name="Espace réservé pour une image  3">
            <a:extLst>
              <a:ext uri="{FF2B5EF4-FFF2-40B4-BE49-F238E27FC236}">
                <a16:creationId xmlns:a16="http://schemas.microsoft.com/office/drawing/2014/main" id="{A525296C-042C-405B-A299-6C21D403E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30" b="46991"/>
          <a:stretch/>
        </p:blipFill>
        <p:spPr>
          <a:xfrm>
            <a:off x="-8176" y="2220"/>
            <a:ext cx="12200176" cy="752523"/>
          </a:xfrm>
          <a:prstGeom prst="rect">
            <a:avLst/>
          </a:prstGeom>
        </p:spPr>
      </p:pic>
      <p:sp>
        <p:nvSpPr>
          <p:cNvPr id="159" name="Sous-titre 9">
            <a:extLst>
              <a:ext uri="{FF2B5EF4-FFF2-40B4-BE49-F238E27FC236}">
                <a16:creationId xmlns:a16="http://schemas.microsoft.com/office/drawing/2014/main" id="{50291038-7408-43F6-9C3B-9878AFEC96C4}"/>
              </a:ext>
            </a:extLst>
          </p:cNvPr>
          <p:cNvSpPr txBox="1">
            <a:spLocks/>
          </p:cNvSpPr>
          <p:nvPr/>
        </p:nvSpPr>
        <p:spPr>
          <a:xfrm>
            <a:off x="141330" y="-18746"/>
            <a:ext cx="10955700" cy="5557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None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20000"/>
              <a:buFont typeface="Wingdings" panose="05000000000000000000" pitchFamily="2" charset="2"/>
              <a:buChar char="§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20000"/>
              <a:buFont typeface="Wingdings" panose="05000000000000000000" pitchFamily="2" charset="2"/>
              <a:buChar char="§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20000"/>
              <a:buFont typeface="Wingdings" panose="05000000000000000000" pitchFamily="2" charset="2"/>
              <a:buChar char="§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4000" dirty="0">
                <a:solidFill>
                  <a:schemeClr val="bg1"/>
                </a:solidFill>
                <a:latin typeface="Kantar Brown" panose="020B0504020101010102"/>
                <a:ea typeface="+mj-ea"/>
                <a:cs typeface="Arial" panose="020B0604020202020204" pitchFamily="34" charset="0"/>
              </a:rPr>
              <a:t>AFC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4860509-9807-41C0-B392-5194A9C94DEF}"/>
              </a:ext>
            </a:extLst>
          </p:cNvPr>
          <p:cNvSpPr/>
          <p:nvPr/>
        </p:nvSpPr>
        <p:spPr>
          <a:xfrm>
            <a:off x="2147501" y="6343822"/>
            <a:ext cx="21487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antar Brown" panose="020B0504020101010102"/>
              </a:rPr>
              <a:t>Analyse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Kantar Brown" panose="020B0504020101010102"/>
              </a:rPr>
              <a:t>Descriptive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6190DDA-6F19-4ED1-AB23-21159878E827}"/>
              </a:ext>
            </a:extLst>
          </p:cNvPr>
          <p:cNvSpPr/>
          <p:nvPr/>
        </p:nvSpPr>
        <p:spPr>
          <a:xfrm>
            <a:off x="141331" y="1232052"/>
            <a:ext cx="1154393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fr-FR" sz="1600" b="1" cap="all" dirty="0">
                <a:latin typeface="Kantar Brown" panose="020B0504020101010102"/>
              </a:rPr>
              <a:t>Bénéfice client :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5112ADA-3A45-402D-9C91-EE439AA4118F}"/>
              </a:ext>
            </a:extLst>
          </p:cNvPr>
          <p:cNvSpPr/>
          <p:nvPr/>
        </p:nvSpPr>
        <p:spPr>
          <a:xfrm>
            <a:off x="6091912" y="1232052"/>
            <a:ext cx="1355564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fr-FR" sz="1600" b="1" cap="all" dirty="0">
                <a:latin typeface="Kantar Brown" panose="020B0504020101010102"/>
              </a:rPr>
              <a:t>DANS MON ETUDE :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B831B39-94D1-4B75-86D6-23EDCE2D8971}"/>
              </a:ext>
            </a:extLst>
          </p:cNvPr>
          <p:cNvSpPr/>
          <p:nvPr/>
        </p:nvSpPr>
        <p:spPr>
          <a:xfrm>
            <a:off x="1295725" y="1207430"/>
            <a:ext cx="4405493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1600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Identifier les territoires des différents acteurs sur un marché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D12361-69C2-4DDA-82D1-5F7600AB867C}"/>
              </a:ext>
            </a:extLst>
          </p:cNvPr>
          <p:cNvSpPr/>
          <p:nvPr/>
        </p:nvSpPr>
        <p:spPr>
          <a:xfrm>
            <a:off x="7447477" y="1207430"/>
            <a:ext cx="4603192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1600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Plusieurs marques/cibles + des items associés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3990A72-A079-4DC9-AA04-572EFB7FF9B1}"/>
              </a:ext>
            </a:extLst>
          </p:cNvPr>
          <p:cNvSpPr/>
          <p:nvPr/>
        </p:nvSpPr>
        <p:spPr>
          <a:xfrm>
            <a:off x="6091912" y="2115648"/>
            <a:ext cx="1098891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fr-FR" sz="1600" b="1" cap="all" dirty="0">
                <a:latin typeface="Kantar Brown" panose="020B0504020101010102"/>
              </a:rPr>
              <a:t>RESULTAT :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33986A8-2DA9-4635-B0F2-53B8825A2686}"/>
              </a:ext>
            </a:extLst>
          </p:cNvPr>
          <p:cNvSpPr/>
          <p:nvPr/>
        </p:nvSpPr>
        <p:spPr>
          <a:xfrm>
            <a:off x="7447477" y="2110853"/>
            <a:ext cx="4603192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1600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Mapping positionnant des ‘marques’ et des ‘items’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BEB72E5-3120-45A3-ABA1-8E6D4620D685}"/>
              </a:ext>
            </a:extLst>
          </p:cNvPr>
          <p:cNvSpPr/>
          <p:nvPr/>
        </p:nvSpPr>
        <p:spPr>
          <a:xfrm>
            <a:off x="141331" y="2115648"/>
            <a:ext cx="1712590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fr-FR" sz="1600" b="1" cap="all" dirty="0">
                <a:latin typeface="Kantar Brown" panose="020B0504020101010102"/>
              </a:rPr>
              <a:t>EXEMPLES :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C371387-28BA-45E7-B025-504CD405A92A}"/>
              </a:ext>
            </a:extLst>
          </p:cNvPr>
          <p:cNvSpPr/>
          <p:nvPr/>
        </p:nvSpPr>
        <p:spPr>
          <a:xfrm>
            <a:off x="141331" y="2459427"/>
            <a:ext cx="5559888" cy="30931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lvl="0" indent="-342900" algn="just">
              <a:buFont typeface="Courier New" panose="02070309020205020404" pitchFamily="49" charset="0"/>
              <a:buChar char="o"/>
              <a:defRPr/>
            </a:pPr>
            <a:r>
              <a:rPr lang="fr-FR" sz="1500" b="1" dirty="0">
                <a:latin typeface="Kantar Brown" panose="020B0504020101010102"/>
              </a:rPr>
              <a:t>M&amp;C </a:t>
            </a:r>
            <a:r>
              <a:rPr lang="fr-FR" sz="1500" dirty="0">
                <a:latin typeface="Kantar Brown" panose="020B0504020101010102"/>
              </a:rPr>
              <a:t>: Analyser les dimensions véhiculées par un set de publicités de ma marque et des concurrents. Lesquelles présentent un meilleur call-to-action? Lesquelles ont un fort impact émotionnel ?</a:t>
            </a:r>
            <a:endParaRPr lang="fr-FR" sz="1500" b="1" dirty="0">
              <a:latin typeface="Kantar Brown" panose="020B0504020101010102"/>
            </a:endParaRPr>
          </a:p>
          <a:p>
            <a:pPr marL="342900" lvl="0" indent="-342900" algn="just">
              <a:buFont typeface="Courier New" panose="02070309020205020404" pitchFamily="49" charset="0"/>
              <a:buChar char="o"/>
              <a:defRPr/>
            </a:pPr>
            <a:r>
              <a:rPr lang="fr-FR" sz="1500" b="1" dirty="0">
                <a:latin typeface="Kantar Brown" panose="020B0504020101010102"/>
              </a:rPr>
              <a:t>M2I</a:t>
            </a:r>
            <a:r>
              <a:rPr lang="fr-FR" sz="1500" dirty="0">
                <a:latin typeface="Kantar Brown" panose="020B0504020101010102"/>
              </a:rPr>
              <a:t> : Pour choisir une ‘égérie’, valider quelles célébrités véhiculent des valeurs proches de celles de ma marque</a:t>
            </a:r>
          </a:p>
          <a:p>
            <a:pPr marL="342900" lvl="0" indent="-342900" algn="just">
              <a:buFont typeface="Courier New" panose="02070309020205020404" pitchFamily="49" charset="0"/>
              <a:buChar char="o"/>
              <a:defRPr/>
            </a:pPr>
            <a:r>
              <a:rPr lang="fr-FR" sz="1500" dirty="0">
                <a:latin typeface="Kantar Brown" panose="020B0504020101010102"/>
              </a:rPr>
              <a:t>Identifier les proximités entre les produits présents sur le marché et les occasions de consommation</a:t>
            </a:r>
          </a:p>
          <a:p>
            <a:pPr marL="342900" lvl="0" indent="-342900" algn="just">
              <a:buFont typeface="Courier New" panose="02070309020205020404" pitchFamily="49" charset="0"/>
              <a:buChar char="o"/>
              <a:defRPr/>
            </a:pPr>
            <a:r>
              <a:rPr lang="fr-FR" sz="1500" b="1" dirty="0">
                <a:latin typeface="Kantar Brown" panose="020B0504020101010102"/>
              </a:rPr>
              <a:t>Brand</a:t>
            </a:r>
            <a:r>
              <a:rPr lang="fr-FR" sz="1500" dirty="0">
                <a:latin typeface="Kantar Brown" panose="020B0504020101010102"/>
              </a:rPr>
              <a:t> : Dresser le portrait comparatif de ma marque et de ses concurrents sur les dimensions d’image stratégiques</a:t>
            </a:r>
          </a:p>
          <a:p>
            <a:pPr marL="342900" lvl="0" indent="-342900" algn="just">
              <a:buFont typeface="Courier New" panose="02070309020205020404" pitchFamily="49" charset="0"/>
              <a:buChar char="o"/>
              <a:defRPr/>
            </a:pPr>
            <a:r>
              <a:rPr lang="fr-FR" sz="1500" b="1" dirty="0">
                <a:latin typeface="Kantar Brown" panose="020B0504020101010102"/>
              </a:rPr>
              <a:t>ECX</a:t>
            </a:r>
            <a:r>
              <a:rPr lang="fr-FR" sz="1500" dirty="0">
                <a:latin typeface="Kantar Brown" panose="020B0504020101010102"/>
              </a:rPr>
              <a:t> : Croiser les dimensions évaluées dans mon enquête de satisfaction interne (confiance, visibilité, autonomie…) et les différentes fonctions dans l’entreprise (direction, N+1…) 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B8132BF1-16A3-4ED4-AD6C-0849D8E14B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18" t="5489" b="4154"/>
          <a:stretch/>
        </p:blipFill>
        <p:spPr>
          <a:xfrm>
            <a:off x="6141686" y="3082316"/>
            <a:ext cx="5664383" cy="2007628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886811-F835-86EA-4746-19FDF25AD4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642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33A02345-23F7-4BE6-8F34-8F31F441B9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541"/>
            <a:ext cx="12192000" cy="728520"/>
          </a:xfrm>
          <a:prstGeom prst="rect">
            <a:avLst/>
          </a:prstGeom>
        </p:spPr>
      </p:pic>
      <p:sp>
        <p:nvSpPr>
          <p:cNvPr id="18" name="Title 3">
            <a:extLst>
              <a:ext uri="{FF2B5EF4-FFF2-40B4-BE49-F238E27FC236}">
                <a16:creationId xmlns:a16="http://schemas.microsoft.com/office/drawing/2014/main" id="{3898DD23-C7E1-4D75-9ED5-6B66B33AE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241" y="105503"/>
            <a:ext cx="11466875" cy="404119"/>
          </a:xfrm>
        </p:spPr>
        <p:txBody>
          <a:bodyPr/>
          <a:lstStyle/>
          <a:p>
            <a:r>
              <a:rPr lang="fr-FR" sz="2800" b="0" dirty="0">
                <a:solidFill>
                  <a:schemeClr val="bg1"/>
                </a:solidFill>
                <a:latin typeface="Kantar Brown"/>
              </a:rPr>
              <a:t>AFC – visualiser / synthétiser l’information</a:t>
            </a:r>
            <a:endParaRPr lang="en-US" sz="2800" b="0" dirty="0">
              <a:solidFill>
                <a:schemeClr val="bg1"/>
              </a:solidFill>
              <a:latin typeface="Kantar Brown"/>
            </a:endParaRPr>
          </a:p>
        </p:txBody>
      </p:sp>
      <p:pic>
        <p:nvPicPr>
          <p:cNvPr id="65" name="Picture 2">
            <a:extLst>
              <a:ext uri="{FF2B5EF4-FFF2-40B4-BE49-F238E27FC236}">
                <a16:creationId xmlns:a16="http://schemas.microsoft.com/office/drawing/2014/main" id="{79C072FB-9196-4C56-93A6-233E4569E23D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085" y="834023"/>
            <a:ext cx="7894190" cy="5159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Double flèche horizontale 11">
            <a:extLst>
              <a:ext uri="{FF2B5EF4-FFF2-40B4-BE49-F238E27FC236}">
                <a16:creationId xmlns:a16="http://schemas.microsoft.com/office/drawing/2014/main" id="{4C3DB7D6-576D-412E-96D0-6DBE385B43C9}"/>
              </a:ext>
            </a:extLst>
          </p:cNvPr>
          <p:cNvSpPr/>
          <p:nvPr/>
        </p:nvSpPr>
        <p:spPr bwMode="ltGray">
          <a:xfrm>
            <a:off x="4677451" y="6171005"/>
            <a:ext cx="3352801" cy="446540"/>
          </a:xfrm>
          <a:prstGeom prst="leftRightArrow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Sérieux	    	    Légèreté</a:t>
            </a:r>
          </a:p>
        </p:txBody>
      </p:sp>
      <p:sp>
        <p:nvSpPr>
          <p:cNvPr id="69" name="Double flèche horizontale 13">
            <a:extLst>
              <a:ext uri="{FF2B5EF4-FFF2-40B4-BE49-F238E27FC236}">
                <a16:creationId xmlns:a16="http://schemas.microsoft.com/office/drawing/2014/main" id="{903EF5FB-38FA-4B1F-9108-B7D7A0666EA0}"/>
              </a:ext>
            </a:extLst>
          </p:cNvPr>
          <p:cNvSpPr/>
          <p:nvPr/>
        </p:nvSpPr>
        <p:spPr bwMode="ltGray">
          <a:xfrm rot="16200000" flipH="1">
            <a:off x="171449" y="3065716"/>
            <a:ext cx="3438529" cy="446540"/>
          </a:xfrm>
          <a:prstGeom prst="leftRightArrow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Dim. Techniques     Dim. humaines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CFF8716-0C43-E353-0983-676E54069B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84CBA3-D598-4B1F-BAA3-EE14B5154290}" type="slidenum">
              <a:rPr kumimoji="0" lang="en-AU" sz="1000" b="0" i="0" u="none" strike="noStrike" kern="1200" cap="none" spc="0" normalizeH="0" baseline="0" noProof="0" smtClean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AU" sz="1000" b="0" i="0" u="none" strike="noStrike" kern="1200" cap="none" spc="0" normalizeH="0" baseline="0" noProof="0" dirty="0">
              <a:ln>
                <a:noFill/>
              </a:ln>
              <a:solidFill>
                <a:srgbClr val="71717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1440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EAADADCA-4AD6-4C0A-AF1B-6B32AF90A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487" y="3628123"/>
            <a:ext cx="4862194" cy="2258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Graphique 17" descr="Accueil">
            <a:hlinkClick r:id="rId3" action="ppaction://hlinksldjump"/>
            <a:extLst>
              <a:ext uri="{FF2B5EF4-FFF2-40B4-BE49-F238E27FC236}">
                <a16:creationId xmlns:a16="http://schemas.microsoft.com/office/drawing/2014/main" id="{D6345555-2BA0-49AA-8F6A-58D62889DE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38824" y="120107"/>
            <a:ext cx="324000" cy="324000"/>
          </a:xfrm>
          <a:prstGeom prst="rect">
            <a:avLst/>
          </a:prstGeom>
        </p:spPr>
      </p:pic>
      <p:pic>
        <p:nvPicPr>
          <p:cNvPr id="138" name="Espace réservé pour une image  3">
            <a:extLst>
              <a:ext uri="{FF2B5EF4-FFF2-40B4-BE49-F238E27FC236}">
                <a16:creationId xmlns:a16="http://schemas.microsoft.com/office/drawing/2014/main" id="{A525296C-042C-405B-A299-6C21D403E26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30" b="46991"/>
          <a:stretch/>
        </p:blipFill>
        <p:spPr>
          <a:xfrm>
            <a:off x="-8176" y="2220"/>
            <a:ext cx="12200176" cy="752523"/>
          </a:xfrm>
          <a:prstGeom prst="rect">
            <a:avLst/>
          </a:prstGeom>
        </p:spPr>
      </p:pic>
      <p:sp>
        <p:nvSpPr>
          <p:cNvPr id="159" name="Sous-titre 9">
            <a:extLst>
              <a:ext uri="{FF2B5EF4-FFF2-40B4-BE49-F238E27FC236}">
                <a16:creationId xmlns:a16="http://schemas.microsoft.com/office/drawing/2014/main" id="{50291038-7408-43F6-9C3B-9878AFEC96C4}"/>
              </a:ext>
            </a:extLst>
          </p:cNvPr>
          <p:cNvSpPr txBox="1">
            <a:spLocks/>
          </p:cNvSpPr>
          <p:nvPr/>
        </p:nvSpPr>
        <p:spPr>
          <a:xfrm>
            <a:off x="141330" y="-18746"/>
            <a:ext cx="10955700" cy="5557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None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20000"/>
              <a:buFont typeface="Wingdings" panose="05000000000000000000" pitchFamily="2" charset="2"/>
              <a:buChar char="§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20000"/>
              <a:buFont typeface="Wingdings" panose="05000000000000000000" pitchFamily="2" charset="2"/>
              <a:buChar char="§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20000"/>
              <a:buFont typeface="Wingdings" panose="05000000000000000000" pitchFamily="2" charset="2"/>
              <a:buChar char="§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4000" dirty="0">
                <a:solidFill>
                  <a:schemeClr val="bg1"/>
                </a:solidFill>
                <a:latin typeface="Kantar Brown" panose="020B0504020101010102"/>
                <a:ea typeface="+mj-ea"/>
                <a:cs typeface="Arial" panose="020B0604020202020204" pitchFamily="34" charset="0"/>
              </a:rPr>
              <a:t>Profiling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6190DDA-6F19-4ED1-AB23-21159878E827}"/>
              </a:ext>
            </a:extLst>
          </p:cNvPr>
          <p:cNvSpPr/>
          <p:nvPr/>
        </p:nvSpPr>
        <p:spPr>
          <a:xfrm>
            <a:off x="141331" y="1177326"/>
            <a:ext cx="1154393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fr-FR" sz="1600" b="1" cap="all" dirty="0">
                <a:latin typeface="Kantar Brown" panose="020B0504020101010102"/>
              </a:rPr>
              <a:t>Bénéfice client :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5112ADA-3A45-402D-9C91-EE439AA4118F}"/>
              </a:ext>
            </a:extLst>
          </p:cNvPr>
          <p:cNvSpPr/>
          <p:nvPr/>
        </p:nvSpPr>
        <p:spPr>
          <a:xfrm>
            <a:off x="6091912" y="1177326"/>
            <a:ext cx="1355564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fr-FR" sz="1600" b="1" cap="all" dirty="0">
                <a:latin typeface="Kantar Brown" panose="020B0504020101010102"/>
              </a:rPr>
              <a:t>DANS MON ETUDE :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B831B39-94D1-4B75-86D6-23EDCE2D8971}"/>
              </a:ext>
            </a:extLst>
          </p:cNvPr>
          <p:cNvSpPr/>
          <p:nvPr/>
        </p:nvSpPr>
        <p:spPr>
          <a:xfrm>
            <a:off x="1295725" y="1152704"/>
            <a:ext cx="4405493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1600" dirty="0">
                <a:solidFill>
                  <a:srgbClr val="333333"/>
                </a:solidFill>
                <a:latin typeface="Kantar Brown"/>
              </a:rPr>
              <a:t>Etablir le profil détaillé d’une cible / variable à partir de toutes les informations dans mon étude.</a:t>
            </a:r>
            <a:endParaRPr lang="fr-FR" sz="1600" dirty="0">
              <a:solidFill>
                <a:schemeClr val="tx1">
                  <a:lumMod val="50000"/>
                </a:schemeClr>
              </a:solidFill>
              <a:latin typeface="Kantar Brown" panose="020B0504020101010102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D12361-69C2-4DDA-82D1-5F7600AB867C}"/>
              </a:ext>
            </a:extLst>
          </p:cNvPr>
          <p:cNvSpPr/>
          <p:nvPr/>
        </p:nvSpPr>
        <p:spPr>
          <a:xfrm>
            <a:off x="7447477" y="1152704"/>
            <a:ext cx="4603192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1600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Une variable clé (KPI, cible) et toutes les autres questions / variables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3990A72-A079-4DC9-AA04-572EFB7FF9B1}"/>
              </a:ext>
            </a:extLst>
          </p:cNvPr>
          <p:cNvSpPr/>
          <p:nvPr/>
        </p:nvSpPr>
        <p:spPr>
          <a:xfrm>
            <a:off x="6091912" y="1926914"/>
            <a:ext cx="1098891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fr-FR" sz="1600" b="1" cap="all" dirty="0">
                <a:latin typeface="Kantar Brown" panose="020B0504020101010102"/>
              </a:rPr>
              <a:t>RESULTAT :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33986A8-2DA9-4635-B0F2-53B8825A2686}"/>
              </a:ext>
            </a:extLst>
          </p:cNvPr>
          <p:cNvSpPr/>
          <p:nvPr/>
        </p:nvSpPr>
        <p:spPr>
          <a:xfrm>
            <a:off x="7447477" y="1922119"/>
            <a:ext cx="4603192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1600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Détail des sous-populations qui sont sur- ou sous-représentées dans la variable clé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BEB72E5-3120-45A3-ABA1-8E6D4620D685}"/>
              </a:ext>
            </a:extLst>
          </p:cNvPr>
          <p:cNvSpPr/>
          <p:nvPr/>
        </p:nvSpPr>
        <p:spPr>
          <a:xfrm>
            <a:off x="141331" y="2312580"/>
            <a:ext cx="1712590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fr-FR" sz="1600" b="1" cap="all" dirty="0">
                <a:latin typeface="Kantar Brown" panose="020B0504020101010102"/>
              </a:rPr>
              <a:t>EXEMPLES :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C371387-28BA-45E7-B025-504CD405A92A}"/>
              </a:ext>
            </a:extLst>
          </p:cNvPr>
          <p:cNvSpPr/>
          <p:nvPr/>
        </p:nvSpPr>
        <p:spPr>
          <a:xfrm>
            <a:off x="141331" y="2656359"/>
            <a:ext cx="5110148" cy="25545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fr-FR" sz="1600" b="1" dirty="0">
                <a:latin typeface="Kantar Brown" panose="020B0504020101010102"/>
              </a:rPr>
              <a:t>ECX</a:t>
            </a:r>
            <a:r>
              <a:rPr lang="fr-FR" sz="1600" dirty="0">
                <a:latin typeface="Kantar Brown" panose="020B0504020101010102"/>
              </a:rPr>
              <a:t> : </a:t>
            </a:r>
            <a:r>
              <a:rPr lang="fr-FR" sz="1600" dirty="0">
                <a:solidFill>
                  <a:srgbClr val="333333"/>
                </a:solidFill>
                <a:latin typeface="Kantar Brown"/>
              </a:rPr>
              <a:t>Quel est le profil de mes promoteurs? Et celui de mes détracteurs? </a:t>
            </a:r>
            <a:r>
              <a:rPr lang="fr-FR" sz="1600" dirty="0" err="1">
                <a:solidFill>
                  <a:srgbClr val="333333"/>
                </a:solidFill>
                <a:latin typeface="Kantar Brown"/>
              </a:rPr>
              <a:t>Ya-t-il</a:t>
            </a:r>
            <a:r>
              <a:rPr lang="fr-FR" sz="1600" dirty="0">
                <a:solidFill>
                  <a:srgbClr val="333333"/>
                </a:solidFill>
                <a:latin typeface="Kantar Brown"/>
              </a:rPr>
              <a:t> des sous-populations plus à risque ?</a:t>
            </a:r>
            <a:endParaRPr lang="fr-FR" sz="1600" dirty="0">
              <a:latin typeface="Kantar Brown" panose="020B0504020101010102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fr-FR" sz="1600" b="1" dirty="0">
                <a:latin typeface="Kantar Brown" panose="020B0504020101010102"/>
              </a:rPr>
              <a:t>Brand : </a:t>
            </a:r>
            <a:r>
              <a:rPr lang="fr-FR" sz="1600" dirty="0">
                <a:latin typeface="Kantar Brown" panose="020B0504020101010102"/>
              </a:rPr>
              <a:t> </a:t>
            </a:r>
            <a:r>
              <a:rPr lang="fr-FR" sz="1600" dirty="0">
                <a:solidFill>
                  <a:srgbClr val="333333"/>
                </a:solidFill>
                <a:latin typeface="Kantar Brown"/>
              </a:rPr>
              <a:t>Quel est le profil de mes clients et en quoi est-il différent de celui des principaux concurrents?</a:t>
            </a:r>
            <a:endParaRPr lang="fr-FR" sz="1600" dirty="0">
              <a:solidFill>
                <a:schemeClr val="tx1">
                  <a:lumMod val="50000"/>
                </a:schemeClr>
              </a:solidFill>
              <a:latin typeface="Kantar Brown" panose="020B0504020101010102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fr-FR" sz="1600" b="1" dirty="0">
                <a:latin typeface="Kantar Brown" panose="020B0504020101010102"/>
              </a:rPr>
              <a:t>M2I : </a:t>
            </a:r>
            <a:r>
              <a:rPr lang="fr-FR" sz="1600" dirty="0">
                <a:latin typeface="Kantar Brown" panose="020B0504020101010102"/>
              </a:rPr>
              <a:t> Qui sont les acheteurs les plus fréquents sur mon marché ? Quels sont les critères</a:t>
            </a:r>
            <a:r>
              <a:rPr lang="fr-FR" sz="1600" dirty="0">
                <a:solidFill>
                  <a:srgbClr val="333333"/>
                </a:solidFill>
                <a:latin typeface="Kantar Brown"/>
              </a:rPr>
              <a:t> qui les caractérisent le mieux (socio-démo, occasions de conso, équipement…)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fr-FR" sz="1600" b="1" dirty="0">
                <a:latin typeface="Kantar Brown" panose="020B0504020101010102"/>
              </a:rPr>
              <a:t>M&amp;C </a:t>
            </a:r>
            <a:r>
              <a:rPr lang="fr-FR" sz="1600" dirty="0">
                <a:latin typeface="Kantar Brown" panose="020B0504020101010102"/>
              </a:rPr>
              <a:t>: </a:t>
            </a:r>
            <a:r>
              <a:rPr lang="fr-FR" sz="1600" dirty="0">
                <a:solidFill>
                  <a:srgbClr val="333333"/>
                </a:solidFill>
                <a:latin typeface="Kantar Brown"/>
              </a:rPr>
              <a:t>Mon client veut établir le profil des populations les plus réceptives à ses campagnes</a:t>
            </a:r>
            <a:endParaRPr lang="fr-FR" sz="1600" dirty="0">
              <a:latin typeface="Kantar Brown" panose="020B0504020101010102"/>
            </a:endParaRPr>
          </a:p>
        </p:txBody>
      </p:sp>
      <p:pic>
        <p:nvPicPr>
          <p:cNvPr id="19" name="Image 18">
            <a:hlinkClick r:id="rId7" action="ppaction://hlinksldjump"/>
            <a:extLst>
              <a:ext uri="{FF2B5EF4-FFF2-40B4-BE49-F238E27FC236}">
                <a16:creationId xmlns:a16="http://schemas.microsoft.com/office/drawing/2014/main" id="{936B765E-A2E4-4592-B62D-F49EE1FD915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13500"/>
          <a:stretch/>
        </p:blipFill>
        <p:spPr>
          <a:xfrm>
            <a:off x="1603721" y="6237682"/>
            <a:ext cx="601224" cy="52005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707DAA5-8610-471C-B803-8D9B3EC6FB02}"/>
              </a:ext>
            </a:extLst>
          </p:cNvPr>
          <p:cNvSpPr/>
          <p:nvPr/>
        </p:nvSpPr>
        <p:spPr>
          <a:xfrm>
            <a:off x="2147501" y="6343822"/>
            <a:ext cx="21487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antar Brown" panose="020B0504020101010102"/>
              </a:rPr>
              <a:t>Analyse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Kantar Brown" panose="020B0504020101010102"/>
              </a:rPr>
              <a:t>Descriptive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A21C063A-BBEE-436D-8256-3840CF1D48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1746" y="2432220"/>
            <a:ext cx="5110148" cy="27786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CB723A-E150-B9F8-4B7E-389CFEAC8D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572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hlinkClick r:id="rId2" action="ppaction://hlinksldjump"/>
            <a:extLst>
              <a:ext uri="{FF2B5EF4-FFF2-40B4-BE49-F238E27FC236}">
                <a16:creationId xmlns:a16="http://schemas.microsoft.com/office/drawing/2014/main" id="{4063E655-59D1-4C60-85A8-D72E735889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13500"/>
          <a:stretch/>
        </p:blipFill>
        <p:spPr>
          <a:xfrm>
            <a:off x="1603721" y="6237682"/>
            <a:ext cx="601224" cy="520056"/>
          </a:xfrm>
          <a:prstGeom prst="rect">
            <a:avLst/>
          </a:prstGeom>
        </p:spPr>
      </p:pic>
      <p:pic>
        <p:nvPicPr>
          <p:cNvPr id="18" name="Graphique 17" descr="Accueil">
            <a:hlinkClick r:id="rId4" action="ppaction://hlinksldjump"/>
            <a:extLst>
              <a:ext uri="{FF2B5EF4-FFF2-40B4-BE49-F238E27FC236}">
                <a16:creationId xmlns:a16="http://schemas.microsoft.com/office/drawing/2014/main" id="{D6345555-2BA0-49AA-8F6A-58D62889DE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8824" y="120107"/>
            <a:ext cx="324000" cy="324000"/>
          </a:xfrm>
          <a:prstGeom prst="rect">
            <a:avLst/>
          </a:prstGeom>
        </p:spPr>
      </p:pic>
      <p:pic>
        <p:nvPicPr>
          <p:cNvPr id="138" name="Espace réservé pour une image  3">
            <a:extLst>
              <a:ext uri="{FF2B5EF4-FFF2-40B4-BE49-F238E27FC236}">
                <a16:creationId xmlns:a16="http://schemas.microsoft.com/office/drawing/2014/main" id="{A525296C-042C-405B-A299-6C21D403E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30" b="46991"/>
          <a:stretch/>
        </p:blipFill>
        <p:spPr>
          <a:xfrm>
            <a:off x="-8176" y="2220"/>
            <a:ext cx="12200176" cy="752523"/>
          </a:xfrm>
          <a:prstGeom prst="rect">
            <a:avLst/>
          </a:prstGeom>
        </p:spPr>
      </p:pic>
      <p:sp>
        <p:nvSpPr>
          <p:cNvPr id="159" name="Sous-titre 9">
            <a:extLst>
              <a:ext uri="{FF2B5EF4-FFF2-40B4-BE49-F238E27FC236}">
                <a16:creationId xmlns:a16="http://schemas.microsoft.com/office/drawing/2014/main" id="{50291038-7408-43F6-9C3B-9878AFEC96C4}"/>
              </a:ext>
            </a:extLst>
          </p:cNvPr>
          <p:cNvSpPr txBox="1">
            <a:spLocks/>
          </p:cNvSpPr>
          <p:nvPr/>
        </p:nvSpPr>
        <p:spPr>
          <a:xfrm>
            <a:off x="141330" y="-18746"/>
            <a:ext cx="10955700" cy="5557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None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20000"/>
              <a:buFont typeface="Wingdings" panose="05000000000000000000" pitchFamily="2" charset="2"/>
              <a:buChar char="§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20000"/>
              <a:buFont typeface="Wingdings" panose="05000000000000000000" pitchFamily="2" charset="2"/>
              <a:buChar char="§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20000"/>
              <a:buFont typeface="Wingdings" panose="05000000000000000000" pitchFamily="2" charset="2"/>
              <a:buChar char="§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4000" dirty="0">
                <a:solidFill>
                  <a:schemeClr val="bg1"/>
                </a:solidFill>
                <a:latin typeface="Kantar Brown" panose="020B0504020101010102"/>
                <a:ea typeface="+mj-ea"/>
                <a:cs typeface="Arial" panose="020B0604020202020204" pitchFamily="34" charset="0"/>
              </a:rPr>
              <a:t>Penalty </a:t>
            </a:r>
            <a:r>
              <a:rPr lang="fr-FR" sz="4000" dirty="0" err="1">
                <a:solidFill>
                  <a:schemeClr val="bg1"/>
                </a:solidFill>
                <a:latin typeface="Kantar Brown" panose="020B0504020101010102"/>
                <a:ea typeface="+mj-ea"/>
                <a:cs typeface="Arial" panose="020B0604020202020204" pitchFamily="34" charset="0"/>
              </a:rPr>
              <a:t>Analysis</a:t>
            </a:r>
            <a:endParaRPr lang="fr-FR" sz="4000" dirty="0">
              <a:solidFill>
                <a:schemeClr val="bg1"/>
              </a:solidFill>
              <a:latin typeface="Kantar Brown" panose="020B0504020101010102"/>
              <a:ea typeface="+mj-ea"/>
              <a:cs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4860509-9807-41C0-B392-5194A9C94DEF}"/>
              </a:ext>
            </a:extLst>
          </p:cNvPr>
          <p:cNvSpPr/>
          <p:nvPr/>
        </p:nvSpPr>
        <p:spPr>
          <a:xfrm>
            <a:off x="2147501" y="6343822"/>
            <a:ext cx="21487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antar Brown" panose="020B0504020101010102"/>
              </a:rPr>
              <a:t>Analyse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Kantar Brown" panose="020B0504020101010102"/>
              </a:rPr>
              <a:t>Descriptive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6190DDA-6F19-4ED1-AB23-21159878E827}"/>
              </a:ext>
            </a:extLst>
          </p:cNvPr>
          <p:cNvSpPr/>
          <p:nvPr/>
        </p:nvSpPr>
        <p:spPr>
          <a:xfrm>
            <a:off x="141331" y="1232052"/>
            <a:ext cx="1154393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fr-FR" sz="1600" b="1" cap="all" dirty="0">
                <a:latin typeface="Kantar Brown" panose="020B0504020101010102"/>
              </a:rPr>
              <a:t>Bénéfice client :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5112ADA-3A45-402D-9C91-EE439AA4118F}"/>
              </a:ext>
            </a:extLst>
          </p:cNvPr>
          <p:cNvSpPr/>
          <p:nvPr/>
        </p:nvSpPr>
        <p:spPr>
          <a:xfrm>
            <a:off x="6091912" y="1232052"/>
            <a:ext cx="1355564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fr-FR" sz="1600" b="1" cap="all" dirty="0">
                <a:latin typeface="Kantar Brown" panose="020B0504020101010102"/>
              </a:rPr>
              <a:t>DANS MON ETUDE :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B831B39-94D1-4B75-86D6-23EDCE2D8971}"/>
              </a:ext>
            </a:extLst>
          </p:cNvPr>
          <p:cNvSpPr/>
          <p:nvPr/>
        </p:nvSpPr>
        <p:spPr>
          <a:xfrm>
            <a:off x="1295725" y="1207430"/>
            <a:ext cx="4405493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>
              <a:spcAft>
                <a:spcPts val="1000"/>
              </a:spcAft>
              <a:defRPr/>
            </a:pPr>
            <a:r>
              <a:rPr lang="fr-FR" sz="1600" dirty="0">
                <a:solidFill>
                  <a:srgbClr val="333333"/>
                </a:solidFill>
                <a:latin typeface="Kantar Brown"/>
              </a:rPr>
              <a:t>Déterminer les caractéristiques produit/service </a:t>
            </a:r>
            <a:r>
              <a:rPr lang="fr-FR" sz="1600" b="1" dirty="0">
                <a:solidFill>
                  <a:srgbClr val="333333"/>
                </a:solidFill>
                <a:latin typeface="Kantar Brown"/>
              </a:rPr>
              <a:t>optimales</a:t>
            </a:r>
            <a:r>
              <a:rPr lang="fr-FR" sz="1600" dirty="0">
                <a:solidFill>
                  <a:srgbClr val="333333"/>
                </a:solidFill>
                <a:latin typeface="Kantar Brown"/>
              </a:rPr>
              <a:t> et celles à </a:t>
            </a:r>
            <a:r>
              <a:rPr lang="fr-FR" sz="1600" b="1" dirty="0">
                <a:solidFill>
                  <a:srgbClr val="333333"/>
                </a:solidFill>
                <a:latin typeface="Kantar Brown"/>
              </a:rPr>
              <a:t>retravailler</a:t>
            </a:r>
            <a:r>
              <a:rPr lang="fr-FR" sz="1600" dirty="0">
                <a:solidFill>
                  <a:srgbClr val="333333"/>
                </a:solidFill>
                <a:latin typeface="Kantar Brown"/>
              </a:rPr>
              <a:t> (trop ceci, pas assez cela, …)</a:t>
            </a:r>
            <a:endParaRPr lang="fr-FR" sz="1600" b="1" dirty="0">
              <a:solidFill>
                <a:srgbClr val="333333"/>
              </a:solidFill>
              <a:latin typeface="Kantar Brown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D12361-69C2-4DDA-82D1-5F7600AB867C}"/>
              </a:ext>
            </a:extLst>
          </p:cNvPr>
          <p:cNvSpPr/>
          <p:nvPr/>
        </p:nvSpPr>
        <p:spPr>
          <a:xfrm>
            <a:off x="7447477" y="1207430"/>
            <a:ext cx="4603192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1600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Des caractéristiques évaluées sur une échelle JAR (Just about right : bien/trop/pas assez…)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3990A72-A079-4DC9-AA04-572EFB7FF9B1}"/>
              </a:ext>
            </a:extLst>
          </p:cNvPr>
          <p:cNvSpPr/>
          <p:nvPr/>
        </p:nvSpPr>
        <p:spPr>
          <a:xfrm>
            <a:off x="6091912" y="2115648"/>
            <a:ext cx="1098891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fr-FR" sz="1600" b="1" cap="all" dirty="0">
                <a:latin typeface="Kantar Brown" panose="020B0504020101010102"/>
              </a:rPr>
              <a:t>RESULTAT :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33986A8-2DA9-4635-B0F2-53B8825A2686}"/>
              </a:ext>
            </a:extLst>
          </p:cNvPr>
          <p:cNvSpPr/>
          <p:nvPr/>
        </p:nvSpPr>
        <p:spPr>
          <a:xfrm>
            <a:off x="7447477" y="2110853"/>
            <a:ext cx="4603192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1600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Un score de penalty / </a:t>
            </a:r>
            <a:r>
              <a:rPr lang="fr-FR" sz="1600" dirty="0" err="1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reward</a:t>
            </a:r>
            <a:r>
              <a:rPr lang="fr-FR" sz="1600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 pour chaque caractéristique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BEB72E5-3120-45A3-ABA1-8E6D4620D685}"/>
              </a:ext>
            </a:extLst>
          </p:cNvPr>
          <p:cNvSpPr/>
          <p:nvPr/>
        </p:nvSpPr>
        <p:spPr>
          <a:xfrm>
            <a:off x="141331" y="2515736"/>
            <a:ext cx="1712590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fr-FR" sz="1600" b="1" cap="all" dirty="0">
                <a:latin typeface="Kantar Brown" panose="020B0504020101010102"/>
              </a:rPr>
              <a:t>EXEMPLES :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C371387-28BA-45E7-B025-504CD405A92A}"/>
              </a:ext>
            </a:extLst>
          </p:cNvPr>
          <p:cNvSpPr/>
          <p:nvPr/>
        </p:nvSpPr>
        <p:spPr>
          <a:xfrm>
            <a:off x="141331" y="2859515"/>
            <a:ext cx="5559888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lvl="0" indent="-342900" algn="just">
              <a:buFont typeface="Courier New" panose="02070309020205020404" pitchFamily="49" charset="0"/>
              <a:buChar char="o"/>
              <a:defRPr/>
            </a:pPr>
            <a:r>
              <a:rPr lang="fr-FR" b="1" dirty="0">
                <a:latin typeface="Kantar Brown" panose="020B0504020101010102"/>
              </a:rPr>
              <a:t>M2I</a:t>
            </a:r>
            <a:r>
              <a:rPr lang="fr-FR" dirty="0">
                <a:latin typeface="Kantar Brown" panose="020B0504020101010102"/>
              </a:rPr>
              <a:t> : </a:t>
            </a:r>
            <a:r>
              <a:rPr lang="fr-FR" sz="1600" dirty="0">
                <a:solidFill>
                  <a:srgbClr val="333333"/>
                </a:solidFill>
                <a:latin typeface="Kantar Brown"/>
              </a:rPr>
              <a:t>J’ai développé un nouveau produit, je veux évaluer toutes ses caractéristiques. N’est-il pas trop sucré, trop acide, pas assez parfumé, le paquet trop gros, etc. ?</a:t>
            </a:r>
          </a:p>
          <a:p>
            <a:pPr marL="342900" lvl="0" indent="-342900" algn="just">
              <a:buFont typeface="Courier New" panose="02070309020205020404" pitchFamily="49" charset="0"/>
              <a:buChar char="o"/>
              <a:defRPr/>
            </a:pPr>
            <a:endParaRPr lang="fr-FR" sz="1600" dirty="0">
              <a:solidFill>
                <a:srgbClr val="333333"/>
              </a:solidFill>
              <a:latin typeface="Kantar Brown"/>
            </a:endParaRPr>
          </a:p>
          <a:p>
            <a:pPr marL="342900" lvl="0" indent="-342900" algn="just">
              <a:buFont typeface="Courier New" panose="02070309020205020404" pitchFamily="49" charset="0"/>
              <a:buChar char="o"/>
              <a:defRPr/>
            </a:pPr>
            <a:r>
              <a:rPr lang="fr-FR" sz="1600" b="1" dirty="0">
                <a:solidFill>
                  <a:srgbClr val="333333"/>
                </a:solidFill>
                <a:latin typeface="Kantar Brown"/>
              </a:rPr>
              <a:t>ECX : </a:t>
            </a:r>
            <a:r>
              <a:rPr lang="fr-FR" sz="1600" dirty="0">
                <a:solidFill>
                  <a:srgbClr val="333333"/>
                </a:solidFill>
                <a:latin typeface="Kantar Brown"/>
              </a:rPr>
              <a:t>je veux optimiser mes différents canaux de contact pour mon service client : envoie-t-il trop de mails ou pas assez pour mon suivi de réclamation? Le </a:t>
            </a:r>
            <a:r>
              <a:rPr lang="fr-FR" sz="1600" dirty="0" err="1">
                <a:solidFill>
                  <a:srgbClr val="333333"/>
                </a:solidFill>
                <a:latin typeface="Kantar Brown"/>
              </a:rPr>
              <a:t>chatbot</a:t>
            </a:r>
            <a:r>
              <a:rPr lang="fr-FR" sz="1600" dirty="0">
                <a:solidFill>
                  <a:srgbClr val="333333"/>
                </a:solidFill>
                <a:latin typeface="Kantar Brown"/>
              </a:rPr>
              <a:t> est-il trop vague ou trop détaillé? Le conseiller en agence est-il trop lent ou trop rapide?</a:t>
            </a:r>
          </a:p>
          <a:p>
            <a:pPr marL="342900" lvl="0" indent="-342900" algn="just">
              <a:buFont typeface="Courier New" panose="02070309020205020404" pitchFamily="49" charset="0"/>
              <a:buChar char="o"/>
              <a:defRPr/>
            </a:pPr>
            <a:endParaRPr lang="fr-FR" sz="1600" dirty="0">
              <a:solidFill>
                <a:srgbClr val="333333"/>
              </a:solidFill>
              <a:latin typeface="Kantar Brown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DF35CD09-4A4A-4BA7-B39B-D2F40EF18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539" y="2807060"/>
            <a:ext cx="4327336" cy="2886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515EB4F7-766A-4FA8-93AB-38D2043E99DD}"/>
              </a:ext>
            </a:extLst>
          </p:cNvPr>
          <p:cNvGrpSpPr/>
          <p:nvPr/>
        </p:nvGrpSpPr>
        <p:grpSpPr>
          <a:xfrm>
            <a:off x="7063080" y="4209559"/>
            <a:ext cx="3793833" cy="1659414"/>
            <a:chOff x="3291302" y="4066222"/>
            <a:chExt cx="3793833" cy="1659414"/>
          </a:xfrm>
        </p:grpSpPr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A18B962F-6CE6-47DD-AC4F-40991C71BD7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554743" y="4066222"/>
              <a:ext cx="137719" cy="343542"/>
            </a:xfrm>
            <a:custGeom>
              <a:avLst/>
              <a:gdLst>
                <a:gd name="T0" fmla="*/ 45 w 91"/>
                <a:gd name="T1" fmla="*/ 39 h 227"/>
                <a:gd name="T2" fmla="*/ 64 w 91"/>
                <a:gd name="T3" fmla="*/ 19 h 227"/>
                <a:gd name="T4" fmla="*/ 45 w 91"/>
                <a:gd name="T5" fmla="*/ 0 h 227"/>
                <a:gd name="T6" fmla="*/ 25 w 91"/>
                <a:gd name="T7" fmla="*/ 19 h 227"/>
                <a:gd name="T8" fmla="*/ 45 w 91"/>
                <a:gd name="T9" fmla="*/ 39 h 227"/>
                <a:gd name="T10" fmla="*/ 71 w 91"/>
                <a:gd name="T11" fmla="*/ 43 h 227"/>
                <a:gd name="T12" fmla="*/ 21 w 91"/>
                <a:gd name="T13" fmla="*/ 43 h 227"/>
                <a:gd name="T14" fmla="*/ 0 w 91"/>
                <a:gd name="T15" fmla="*/ 63 h 227"/>
                <a:gd name="T16" fmla="*/ 0 w 91"/>
                <a:gd name="T17" fmla="*/ 124 h 227"/>
                <a:gd name="T18" fmla="*/ 8 w 91"/>
                <a:gd name="T19" fmla="*/ 133 h 227"/>
                <a:gd name="T20" fmla="*/ 17 w 91"/>
                <a:gd name="T21" fmla="*/ 124 h 227"/>
                <a:gd name="T22" fmla="*/ 17 w 91"/>
                <a:gd name="T23" fmla="*/ 71 h 227"/>
                <a:gd name="T24" fmla="*/ 21 w 91"/>
                <a:gd name="T25" fmla="*/ 71 h 227"/>
                <a:gd name="T26" fmla="*/ 21 w 91"/>
                <a:gd name="T27" fmla="*/ 215 h 227"/>
                <a:gd name="T28" fmla="*/ 32 w 91"/>
                <a:gd name="T29" fmla="*/ 227 h 227"/>
                <a:gd name="T30" fmla="*/ 43 w 91"/>
                <a:gd name="T31" fmla="*/ 215 h 227"/>
                <a:gd name="T32" fmla="*/ 43 w 91"/>
                <a:gd name="T33" fmla="*/ 133 h 227"/>
                <a:gd name="T34" fmla="*/ 48 w 91"/>
                <a:gd name="T35" fmla="*/ 133 h 227"/>
                <a:gd name="T36" fmla="*/ 48 w 91"/>
                <a:gd name="T37" fmla="*/ 215 h 227"/>
                <a:gd name="T38" fmla="*/ 59 w 91"/>
                <a:gd name="T39" fmla="*/ 227 h 227"/>
                <a:gd name="T40" fmla="*/ 71 w 91"/>
                <a:gd name="T41" fmla="*/ 215 h 227"/>
                <a:gd name="T42" fmla="*/ 71 w 91"/>
                <a:gd name="T43" fmla="*/ 71 h 227"/>
                <a:gd name="T44" fmla="*/ 75 w 91"/>
                <a:gd name="T45" fmla="*/ 71 h 227"/>
                <a:gd name="T46" fmla="*/ 75 w 91"/>
                <a:gd name="T47" fmla="*/ 124 h 227"/>
                <a:gd name="T48" fmla="*/ 83 w 91"/>
                <a:gd name="T49" fmla="*/ 133 h 227"/>
                <a:gd name="T50" fmla="*/ 91 w 91"/>
                <a:gd name="T51" fmla="*/ 124 h 227"/>
                <a:gd name="T52" fmla="*/ 91 w 91"/>
                <a:gd name="T53" fmla="*/ 63 h 227"/>
                <a:gd name="T54" fmla="*/ 71 w 91"/>
                <a:gd name="T55" fmla="*/ 4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1" h="227">
                  <a:moveTo>
                    <a:pt x="45" y="39"/>
                  </a:moveTo>
                  <a:cubicBezTo>
                    <a:pt x="56" y="39"/>
                    <a:pt x="64" y="30"/>
                    <a:pt x="64" y="19"/>
                  </a:cubicBezTo>
                  <a:cubicBezTo>
                    <a:pt x="64" y="9"/>
                    <a:pt x="56" y="0"/>
                    <a:pt x="45" y="0"/>
                  </a:cubicBezTo>
                  <a:cubicBezTo>
                    <a:pt x="34" y="0"/>
                    <a:pt x="25" y="9"/>
                    <a:pt x="25" y="19"/>
                  </a:cubicBezTo>
                  <a:cubicBezTo>
                    <a:pt x="25" y="30"/>
                    <a:pt x="34" y="39"/>
                    <a:pt x="45" y="39"/>
                  </a:cubicBezTo>
                  <a:close/>
                  <a:moveTo>
                    <a:pt x="71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9" y="43"/>
                    <a:pt x="0" y="52"/>
                    <a:pt x="0" y="6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9"/>
                    <a:pt x="4" y="133"/>
                    <a:pt x="8" y="133"/>
                  </a:cubicBezTo>
                  <a:cubicBezTo>
                    <a:pt x="13" y="133"/>
                    <a:pt x="17" y="129"/>
                    <a:pt x="17" y="124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21" y="215"/>
                    <a:pt x="21" y="215"/>
                    <a:pt x="21" y="215"/>
                  </a:cubicBezTo>
                  <a:cubicBezTo>
                    <a:pt x="21" y="222"/>
                    <a:pt x="26" y="227"/>
                    <a:pt x="32" y="227"/>
                  </a:cubicBezTo>
                  <a:cubicBezTo>
                    <a:pt x="38" y="227"/>
                    <a:pt x="43" y="222"/>
                    <a:pt x="43" y="215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48" y="133"/>
                    <a:pt x="48" y="133"/>
                    <a:pt x="48" y="133"/>
                  </a:cubicBezTo>
                  <a:cubicBezTo>
                    <a:pt x="48" y="215"/>
                    <a:pt x="48" y="215"/>
                    <a:pt x="48" y="215"/>
                  </a:cubicBezTo>
                  <a:cubicBezTo>
                    <a:pt x="48" y="222"/>
                    <a:pt x="53" y="227"/>
                    <a:pt x="59" y="227"/>
                  </a:cubicBezTo>
                  <a:cubicBezTo>
                    <a:pt x="65" y="227"/>
                    <a:pt x="71" y="222"/>
                    <a:pt x="71" y="215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75" y="124"/>
                    <a:pt x="75" y="124"/>
                    <a:pt x="75" y="124"/>
                  </a:cubicBezTo>
                  <a:cubicBezTo>
                    <a:pt x="75" y="129"/>
                    <a:pt x="78" y="133"/>
                    <a:pt x="83" y="133"/>
                  </a:cubicBezTo>
                  <a:cubicBezTo>
                    <a:pt x="88" y="133"/>
                    <a:pt x="91" y="129"/>
                    <a:pt x="91" y="124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1" y="52"/>
                    <a:pt x="82" y="43"/>
                    <a:pt x="71" y="43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82935" tIns="41468" rIns="82935" bIns="4146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33" b="0" i="0" u="none" strike="noStrike" kern="1200" cap="none" spc="0" normalizeH="0" baseline="0" noProof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Kantar Brown"/>
                <a:ea typeface="+mn-ea"/>
                <a:cs typeface="+mn-cs"/>
              </a:endParaRPr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166E9AC4-A8CD-464D-9B05-1EFAE409599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148784" y="4072138"/>
              <a:ext cx="157819" cy="331711"/>
            </a:xfrm>
            <a:custGeom>
              <a:avLst/>
              <a:gdLst>
                <a:gd name="T0" fmla="*/ 54 w 108"/>
                <a:gd name="T1" fmla="*/ 39 h 227"/>
                <a:gd name="T2" fmla="*/ 73 w 108"/>
                <a:gd name="T3" fmla="*/ 19 h 227"/>
                <a:gd name="T4" fmla="*/ 54 w 108"/>
                <a:gd name="T5" fmla="*/ 0 h 227"/>
                <a:gd name="T6" fmla="*/ 34 w 108"/>
                <a:gd name="T7" fmla="*/ 19 h 227"/>
                <a:gd name="T8" fmla="*/ 54 w 108"/>
                <a:gd name="T9" fmla="*/ 39 h 227"/>
                <a:gd name="T10" fmla="*/ 107 w 108"/>
                <a:gd name="T11" fmla="*/ 114 h 227"/>
                <a:gd name="T12" fmla="*/ 91 w 108"/>
                <a:gd name="T13" fmla="*/ 57 h 227"/>
                <a:gd name="T14" fmla="*/ 90 w 108"/>
                <a:gd name="T15" fmla="*/ 56 h 227"/>
                <a:gd name="T16" fmla="*/ 67 w 108"/>
                <a:gd name="T17" fmla="*/ 43 h 227"/>
                <a:gd name="T18" fmla="*/ 41 w 108"/>
                <a:gd name="T19" fmla="*/ 43 h 227"/>
                <a:gd name="T20" fmla="*/ 18 w 108"/>
                <a:gd name="T21" fmla="*/ 56 h 227"/>
                <a:gd name="T22" fmla="*/ 17 w 108"/>
                <a:gd name="T23" fmla="*/ 57 h 227"/>
                <a:gd name="T24" fmla="*/ 1 w 108"/>
                <a:gd name="T25" fmla="*/ 114 h 227"/>
                <a:gd name="T26" fmla="*/ 6 w 108"/>
                <a:gd name="T27" fmla="*/ 123 h 227"/>
                <a:gd name="T28" fmla="*/ 15 w 108"/>
                <a:gd name="T29" fmla="*/ 118 h 227"/>
                <a:gd name="T30" fmla="*/ 30 w 108"/>
                <a:gd name="T31" fmla="*/ 68 h 227"/>
                <a:gd name="T32" fmla="*/ 33 w 108"/>
                <a:gd name="T33" fmla="*/ 68 h 227"/>
                <a:gd name="T34" fmla="*/ 9 w 108"/>
                <a:gd name="T35" fmla="*/ 155 h 227"/>
                <a:gd name="T36" fmla="*/ 33 w 108"/>
                <a:gd name="T37" fmla="*/ 155 h 227"/>
                <a:gd name="T38" fmla="*/ 33 w 108"/>
                <a:gd name="T39" fmla="*/ 217 h 227"/>
                <a:gd name="T40" fmla="*/ 42 w 108"/>
                <a:gd name="T41" fmla="*/ 227 h 227"/>
                <a:gd name="T42" fmla="*/ 52 w 108"/>
                <a:gd name="T43" fmla="*/ 217 h 227"/>
                <a:gd name="T44" fmla="*/ 52 w 108"/>
                <a:gd name="T45" fmla="*/ 155 h 227"/>
                <a:gd name="T46" fmla="*/ 56 w 108"/>
                <a:gd name="T47" fmla="*/ 155 h 227"/>
                <a:gd name="T48" fmla="*/ 56 w 108"/>
                <a:gd name="T49" fmla="*/ 217 h 227"/>
                <a:gd name="T50" fmla="*/ 66 w 108"/>
                <a:gd name="T51" fmla="*/ 227 h 227"/>
                <a:gd name="T52" fmla="*/ 75 w 108"/>
                <a:gd name="T53" fmla="*/ 217 h 227"/>
                <a:gd name="T54" fmla="*/ 75 w 108"/>
                <a:gd name="T55" fmla="*/ 155 h 227"/>
                <a:gd name="T56" fmla="*/ 99 w 108"/>
                <a:gd name="T57" fmla="*/ 155 h 227"/>
                <a:gd name="T58" fmla="*/ 74 w 108"/>
                <a:gd name="T59" fmla="*/ 68 h 227"/>
                <a:gd name="T60" fmla="*/ 78 w 108"/>
                <a:gd name="T61" fmla="*/ 68 h 227"/>
                <a:gd name="T62" fmla="*/ 93 w 108"/>
                <a:gd name="T63" fmla="*/ 118 h 227"/>
                <a:gd name="T64" fmla="*/ 102 w 108"/>
                <a:gd name="T65" fmla="*/ 123 h 227"/>
                <a:gd name="T66" fmla="*/ 107 w 108"/>
                <a:gd name="T67" fmla="*/ 114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8" h="227">
                  <a:moveTo>
                    <a:pt x="54" y="39"/>
                  </a:moveTo>
                  <a:cubicBezTo>
                    <a:pt x="65" y="39"/>
                    <a:pt x="73" y="30"/>
                    <a:pt x="73" y="19"/>
                  </a:cubicBezTo>
                  <a:cubicBezTo>
                    <a:pt x="73" y="9"/>
                    <a:pt x="65" y="0"/>
                    <a:pt x="54" y="0"/>
                  </a:cubicBezTo>
                  <a:cubicBezTo>
                    <a:pt x="43" y="0"/>
                    <a:pt x="34" y="9"/>
                    <a:pt x="34" y="19"/>
                  </a:cubicBezTo>
                  <a:cubicBezTo>
                    <a:pt x="34" y="30"/>
                    <a:pt x="43" y="39"/>
                    <a:pt x="54" y="39"/>
                  </a:cubicBezTo>
                  <a:close/>
                  <a:moveTo>
                    <a:pt x="107" y="114"/>
                  </a:moveTo>
                  <a:cubicBezTo>
                    <a:pt x="91" y="57"/>
                    <a:pt x="91" y="57"/>
                    <a:pt x="91" y="57"/>
                  </a:cubicBezTo>
                  <a:cubicBezTo>
                    <a:pt x="91" y="57"/>
                    <a:pt x="91" y="56"/>
                    <a:pt x="90" y="56"/>
                  </a:cubicBezTo>
                  <a:cubicBezTo>
                    <a:pt x="86" y="46"/>
                    <a:pt x="78" y="42"/>
                    <a:pt x="67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29" y="42"/>
                    <a:pt x="22" y="46"/>
                    <a:pt x="18" y="56"/>
                  </a:cubicBezTo>
                  <a:cubicBezTo>
                    <a:pt x="17" y="56"/>
                    <a:pt x="17" y="57"/>
                    <a:pt x="17" y="57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0" y="118"/>
                    <a:pt x="2" y="122"/>
                    <a:pt x="6" y="123"/>
                  </a:cubicBezTo>
                  <a:cubicBezTo>
                    <a:pt x="10" y="124"/>
                    <a:pt x="14" y="122"/>
                    <a:pt x="15" y="11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9" y="155"/>
                    <a:pt x="9" y="155"/>
                    <a:pt x="9" y="155"/>
                  </a:cubicBezTo>
                  <a:cubicBezTo>
                    <a:pt x="33" y="155"/>
                    <a:pt x="33" y="155"/>
                    <a:pt x="33" y="155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33" y="222"/>
                    <a:pt x="37" y="227"/>
                    <a:pt x="42" y="227"/>
                  </a:cubicBezTo>
                  <a:cubicBezTo>
                    <a:pt x="47" y="227"/>
                    <a:pt x="52" y="222"/>
                    <a:pt x="52" y="217"/>
                  </a:cubicBezTo>
                  <a:cubicBezTo>
                    <a:pt x="52" y="155"/>
                    <a:pt x="52" y="155"/>
                    <a:pt x="52" y="155"/>
                  </a:cubicBezTo>
                  <a:cubicBezTo>
                    <a:pt x="56" y="155"/>
                    <a:pt x="56" y="155"/>
                    <a:pt x="56" y="155"/>
                  </a:cubicBezTo>
                  <a:cubicBezTo>
                    <a:pt x="56" y="217"/>
                    <a:pt x="56" y="217"/>
                    <a:pt x="56" y="217"/>
                  </a:cubicBezTo>
                  <a:cubicBezTo>
                    <a:pt x="56" y="222"/>
                    <a:pt x="60" y="227"/>
                    <a:pt x="66" y="227"/>
                  </a:cubicBezTo>
                  <a:cubicBezTo>
                    <a:pt x="71" y="227"/>
                    <a:pt x="75" y="222"/>
                    <a:pt x="75" y="217"/>
                  </a:cubicBezTo>
                  <a:cubicBezTo>
                    <a:pt x="75" y="155"/>
                    <a:pt x="75" y="155"/>
                    <a:pt x="75" y="155"/>
                  </a:cubicBezTo>
                  <a:cubicBezTo>
                    <a:pt x="99" y="155"/>
                    <a:pt x="99" y="155"/>
                    <a:pt x="99" y="155"/>
                  </a:cubicBezTo>
                  <a:cubicBezTo>
                    <a:pt x="74" y="68"/>
                    <a:pt x="74" y="68"/>
                    <a:pt x="74" y="68"/>
                  </a:cubicBezTo>
                  <a:cubicBezTo>
                    <a:pt x="78" y="68"/>
                    <a:pt x="78" y="68"/>
                    <a:pt x="78" y="68"/>
                  </a:cubicBezTo>
                  <a:cubicBezTo>
                    <a:pt x="93" y="118"/>
                    <a:pt x="93" y="118"/>
                    <a:pt x="93" y="118"/>
                  </a:cubicBezTo>
                  <a:cubicBezTo>
                    <a:pt x="94" y="122"/>
                    <a:pt x="98" y="124"/>
                    <a:pt x="102" y="123"/>
                  </a:cubicBezTo>
                  <a:cubicBezTo>
                    <a:pt x="106" y="122"/>
                    <a:pt x="108" y="118"/>
                    <a:pt x="107" y="114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82935" tIns="41468" rIns="82935" bIns="4146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33" b="0" i="0" u="none" strike="noStrike" kern="1200" cap="none" spc="0" normalizeH="0" baseline="0" noProof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Kantar Brown"/>
                <a:ea typeface="+mn-ea"/>
                <a:cs typeface="+mn-cs"/>
              </a:endParaRPr>
            </a:p>
          </p:txBody>
        </p:sp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1E174220-91AB-457B-8A77-334BF5DD26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1302" y="4509514"/>
              <a:ext cx="3793833" cy="12161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27945D-B93B-D24F-B932-B8DE75E5B3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158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EF73E3FD-4909-48CC-BB07-F9474879025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" b="164"/>
          <a:stretch>
            <a:fillRect/>
          </a:stretch>
        </p:blipFill>
        <p:spPr/>
      </p:pic>
      <p:sp>
        <p:nvSpPr>
          <p:cNvPr id="2" name="Organigramme : Entrée manuelle 1">
            <a:extLst>
              <a:ext uri="{FF2B5EF4-FFF2-40B4-BE49-F238E27FC236}">
                <a16:creationId xmlns:a16="http://schemas.microsoft.com/office/drawing/2014/main" id="{CCDA8F6A-DDB4-4D4C-83F5-DCC42529A779}"/>
              </a:ext>
            </a:extLst>
          </p:cNvPr>
          <p:cNvSpPr/>
          <p:nvPr/>
        </p:nvSpPr>
        <p:spPr bwMode="ltGray">
          <a:xfrm rot="16200000">
            <a:off x="5445798" y="110940"/>
            <a:ext cx="6857142" cy="6635263"/>
          </a:xfrm>
          <a:prstGeom prst="flowChartManualInput">
            <a:avLst/>
          </a:prstGeom>
          <a:solidFill>
            <a:schemeClr val="bg1">
              <a:lumMod val="65000"/>
              <a:alpha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fr-FR" sz="1600" b="0" dirty="0" err="1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1B9F159-839C-4D6C-9CB7-860871F505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1" y="5665748"/>
            <a:ext cx="6268576" cy="68825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fr-FR" sz="4000" dirty="0">
                <a:latin typeface="Kantar Brown" panose="020B0504020101010102"/>
              </a:rPr>
              <a:t>Les différents types d’analyses</a:t>
            </a:r>
            <a:endParaRPr lang="fr-FR" sz="4000" dirty="0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617F9201-1DE1-4687-81DA-65366DC1847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504000"/>
            <a:ext cx="2108431" cy="396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2DBF566-EF0B-40FC-AC12-B3A6ABDADBDF}"/>
              </a:ext>
            </a:extLst>
          </p:cNvPr>
          <p:cNvSpPr/>
          <p:nvPr/>
        </p:nvSpPr>
        <p:spPr>
          <a:xfrm>
            <a:off x="8067532" y="504000"/>
            <a:ext cx="2684325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Analyse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Explicative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611CFC-3BE4-48DE-B349-504488A0D33F}"/>
              </a:ext>
            </a:extLst>
          </p:cNvPr>
          <p:cNvSpPr/>
          <p:nvPr/>
        </p:nvSpPr>
        <p:spPr>
          <a:xfrm>
            <a:off x="7918519" y="5611076"/>
            <a:ext cx="29823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sz="2400" dirty="0">
                <a:solidFill>
                  <a:schemeClr val="bg1"/>
                </a:solidFill>
                <a:latin typeface="Kantar Brown"/>
              </a:rPr>
              <a:t>Pourquoi/comment</a:t>
            </a:r>
            <a:br>
              <a:rPr lang="fr-FR" sz="2400" dirty="0">
                <a:solidFill>
                  <a:schemeClr val="bg1"/>
                </a:solidFill>
                <a:latin typeface="Kantar Brown"/>
              </a:rPr>
            </a:br>
            <a:r>
              <a:rPr lang="fr-FR" sz="2400" dirty="0">
                <a:solidFill>
                  <a:schemeClr val="bg1"/>
                </a:solidFill>
                <a:latin typeface="Kantar Brown"/>
              </a:rPr>
              <a:t>ça s’est passé ?</a:t>
            </a:r>
          </a:p>
        </p:txBody>
      </p:sp>
    </p:spTree>
    <p:extLst>
      <p:ext uri="{BB962C8B-B14F-4D97-AF65-F5344CB8AC3E}">
        <p14:creationId xmlns:p14="http://schemas.microsoft.com/office/powerpoint/2010/main" val="3987689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C8F6B41-C001-4799-B88A-EB362313B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76" y="209696"/>
            <a:ext cx="8921806" cy="404119"/>
          </a:xfrm>
        </p:spPr>
        <p:txBody>
          <a:bodyPr/>
          <a:lstStyle/>
          <a:p>
            <a:r>
              <a:rPr lang="fr-FR" sz="2800" dirty="0">
                <a:solidFill>
                  <a:schemeClr val="tx1">
                    <a:lumMod val="75000"/>
                  </a:schemeClr>
                </a:solidFill>
                <a:latin typeface="Kantar Brown"/>
              </a:rPr>
              <a:t>Le bénéfice des analyses explicatives </a:t>
            </a:r>
            <a:br>
              <a:rPr lang="fr-FR" sz="2800" dirty="0">
                <a:solidFill>
                  <a:schemeClr val="tx1">
                    <a:lumMod val="75000"/>
                  </a:schemeClr>
                </a:solidFill>
                <a:latin typeface="Kantar Brown"/>
              </a:rPr>
            </a:br>
            <a:r>
              <a:rPr lang="fr-FR" sz="2800" b="0" dirty="0">
                <a:solidFill>
                  <a:schemeClr val="tx1">
                    <a:lumMod val="75000"/>
                  </a:schemeClr>
                </a:solidFill>
                <a:latin typeface="Kantar Brown"/>
              </a:rPr>
              <a:t>Expliquer</a:t>
            </a:r>
            <a:r>
              <a:rPr lang="fr-FR" sz="2800" b="0" dirty="0">
                <a:latin typeface="Kantar Brown"/>
              </a:rPr>
              <a:t> </a:t>
            </a:r>
            <a:r>
              <a:rPr lang="fr-FR" sz="2200" b="0" dirty="0">
                <a:latin typeface="Kantar Brown"/>
              </a:rPr>
              <a:t>vos niveaux de KPIs par l’impact de certaines dimensions</a:t>
            </a:r>
            <a:endParaRPr lang="fr-FR" sz="2200" b="0" dirty="0">
              <a:solidFill>
                <a:schemeClr val="tx1">
                  <a:lumMod val="75000"/>
                </a:schemeClr>
              </a:solidFill>
              <a:latin typeface="Kantar Brown"/>
            </a:endParaRPr>
          </a:p>
        </p:txBody>
      </p:sp>
      <p:sp>
        <p:nvSpPr>
          <p:cNvPr id="49" name="TextBox 47">
            <a:extLst>
              <a:ext uri="{FF2B5EF4-FFF2-40B4-BE49-F238E27FC236}">
                <a16:creationId xmlns:a16="http://schemas.microsoft.com/office/drawing/2014/main" id="{90EC79D8-2A04-445A-AB50-DE9B4B727BD2}"/>
              </a:ext>
            </a:extLst>
          </p:cNvPr>
          <p:cNvSpPr txBox="1"/>
          <p:nvPr/>
        </p:nvSpPr>
        <p:spPr bwMode="gray">
          <a:xfrm>
            <a:off x="2654797" y="1104985"/>
            <a:ext cx="3115935" cy="97549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lIns="65303" tIns="65303" rIns="65303" bIns="65303" rtlCol="0" anchor="ctr">
            <a:noAutofit/>
          </a:bodyPr>
          <a:lstStyle>
            <a:defPPr>
              <a:defRPr lang="en-AU"/>
            </a:defPPr>
            <a:lvl1pPr marL="0" algn="ctr">
              <a:spcAft>
                <a:spcPts val="1000"/>
              </a:spcAft>
              <a:defRPr sz="1200">
                <a:solidFill>
                  <a:srgbClr val="333333"/>
                </a:solidFill>
                <a:latin typeface="Verdan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Identifier les liens entre les </a:t>
            </a: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dimensions et un KPI</a:t>
            </a:r>
          </a:p>
        </p:txBody>
      </p:sp>
      <p:sp>
        <p:nvSpPr>
          <p:cNvPr id="50" name="TextBox 47">
            <a:extLst>
              <a:ext uri="{FF2B5EF4-FFF2-40B4-BE49-F238E27FC236}">
                <a16:creationId xmlns:a16="http://schemas.microsoft.com/office/drawing/2014/main" id="{8DC7FE44-73B2-43C4-8C79-193843B197F1}"/>
              </a:ext>
            </a:extLst>
          </p:cNvPr>
          <p:cNvSpPr txBox="1"/>
          <p:nvPr/>
        </p:nvSpPr>
        <p:spPr bwMode="gray">
          <a:xfrm>
            <a:off x="8346990" y="1141758"/>
            <a:ext cx="3479885" cy="97549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lIns="65303" tIns="65303" rIns="65303" bIns="65303" rtlCol="0" anchor="ctr">
            <a:noAutofit/>
          </a:bodyPr>
          <a:lstStyle>
            <a:defPPr>
              <a:defRPr lang="en-AU"/>
            </a:defPPr>
            <a:lvl1pPr marL="0" algn="ctr">
              <a:spcAft>
                <a:spcPts val="1000"/>
              </a:spcAft>
              <a:defRPr sz="1200">
                <a:solidFill>
                  <a:srgbClr val="333333"/>
                </a:solidFill>
                <a:latin typeface="Verdan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Identifier les liens et synergies entre </a:t>
            </a: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toutes les dimensions</a:t>
            </a:r>
          </a:p>
        </p:txBody>
      </p:sp>
      <p:sp>
        <p:nvSpPr>
          <p:cNvPr id="53" name="TextBox 47">
            <a:hlinkClick r:id="rId3" action="ppaction://hlinksldjump"/>
            <a:extLst>
              <a:ext uri="{FF2B5EF4-FFF2-40B4-BE49-F238E27FC236}">
                <a16:creationId xmlns:a16="http://schemas.microsoft.com/office/drawing/2014/main" id="{0417E8BC-9682-4606-ADC4-2B8DE2AC6326}"/>
              </a:ext>
            </a:extLst>
          </p:cNvPr>
          <p:cNvSpPr txBox="1"/>
          <p:nvPr/>
        </p:nvSpPr>
        <p:spPr bwMode="gray">
          <a:xfrm>
            <a:off x="6062171" y="3487124"/>
            <a:ext cx="2090010" cy="8329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65303" tIns="65303" rIns="65303" bIns="65303" rtlCol="0" anchor="ctr">
            <a:noAutofit/>
          </a:bodyPr>
          <a:lstStyle>
            <a:defPPr>
              <a:defRPr lang="en-AU"/>
            </a:defPPr>
            <a:lvl1pPr marL="0" algn="ctr">
              <a:spcAft>
                <a:spcPts val="1000"/>
              </a:spcAft>
              <a:defRPr sz="1200">
                <a:solidFill>
                  <a:srgbClr val="333333"/>
                </a:solidFill>
                <a:latin typeface="Verdan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EQUATION STRUCTURELLE</a:t>
            </a:r>
          </a:p>
        </p:txBody>
      </p:sp>
      <p:sp>
        <p:nvSpPr>
          <p:cNvPr id="51" name="TextBox 47">
            <a:extLst>
              <a:ext uri="{FF2B5EF4-FFF2-40B4-BE49-F238E27FC236}">
                <a16:creationId xmlns:a16="http://schemas.microsoft.com/office/drawing/2014/main" id="{A6D7FAE2-08BD-486D-85F7-382EA87029E4}"/>
              </a:ext>
            </a:extLst>
          </p:cNvPr>
          <p:cNvSpPr txBox="1"/>
          <p:nvPr/>
        </p:nvSpPr>
        <p:spPr bwMode="gray">
          <a:xfrm>
            <a:off x="371838" y="2392925"/>
            <a:ext cx="2090010" cy="5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65303" tIns="65303" rIns="65303" bIns="65303" rtlCol="0" anchor="ctr">
            <a:noAutofit/>
          </a:bodyPr>
          <a:lstStyle>
            <a:defPPr>
              <a:defRPr lang="en-AU"/>
            </a:defPPr>
            <a:lvl1pPr marL="0" algn="ctr">
              <a:spcAft>
                <a:spcPts val="1000"/>
              </a:spcAft>
              <a:defRPr sz="1200">
                <a:solidFill>
                  <a:srgbClr val="333333"/>
                </a:solidFill>
                <a:latin typeface="Verdan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CORRELATIONS</a:t>
            </a:r>
          </a:p>
        </p:txBody>
      </p:sp>
      <p:sp>
        <p:nvSpPr>
          <p:cNvPr id="52" name="TextBox 47">
            <a:hlinkClick r:id="rId4" action="ppaction://hlinksldjump"/>
            <a:extLst>
              <a:ext uri="{FF2B5EF4-FFF2-40B4-BE49-F238E27FC236}">
                <a16:creationId xmlns:a16="http://schemas.microsoft.com/office/drawing/2014/main" id="{A6BDE4F8-9E90-4EBC-A166-3076D7D5A955}"/>
              </a:ext>
            </a:extLst>
          </p:cNvPr>
          <p:cNvSpPr txBox="1"/>
          <p:nvPr/>
        </p:nvSpPr>
        <p:spPr bwMode="gray">
          <a:xfrm>
            <a:off x="371836" y="3035306"/>
            <a:ext cx="2090010" cy="5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65303" tIns="65303" rIns="65303" bIns="65303" rtlCol="0" anchor="ctr">
            <a:noAutofit/>
          </a:bodyPr>
          <a:lstStyle>
            <a:defPPr>
              <a:defRPr lang="en-AU"/>
            </a:defPPr>
            <a:lvl1pPr marL="0" algn="ctr">
              <a:spcAft>
                <a:spcPts val="1000"/>
              </a:spcAft>
              <a:defRPr sz="1200">
                <a:solidFill>
                  <a:srgbClr val="333333"/>
                </a:solidFill>
                <a:latin typeface="Verdan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REGRESSION LASSO</a:t>
            </a:r>
          </a:p>
        </p:txBody>
      </p:sp>
      <p:sp>
        <p:nvSpPr>
          <p:cNvPr id="56" name="TextBox 47">
            <a:hlinkClick r:id="rId5" action="ppaction://hlinksldjump"/>
            <a:extLst>
              <a:ext uri="{FF2B5EF4-FFF2-40B4-BE49-F238E27FC236}">
                <a16:creationId xmlns:a16="http://schemas.microsoft.com/office/drawing/2014/main" id="{7510D043-8373-4D84-AAE4-EB42EDC0C4E7}"/>
              </a:ext>
            </a:extLst>
          </p:cNvPr>
          <p:cNvSpPr txBox="1"/>
          <p:nvPr/>
        </p:nvSpPr>
        <p:spPr bwMode="gray">
          <a:xfrm>
            <a:off x="6062171" y="4639454"/>
            <a:ext cx="2090010" cy="898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65303" tIns="65303" rIns="65303" bIns="65303" rtlCol="0" anchor="ctr">
            <a:noAutofit/>
          </a:bodyPr>
          <a:lstStyle>
            <a:defPPr>
              <a:defRPr lang="en-AU"/>
            </a:defPPr>
            <a:lvl1pPr marL="0" algn="ctr">
              <a:spcAft>
                <a:spcPts val="1000"/>
              </a:spcAft>
              <a:defRPr sz="1200">
                <a:solidFill>
                  <a:srgbClr val="333333"/>
                </a:solidFill>
                <a:latin typeface="Verdan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ROI ADEFFECT</a:t>
            </a:r>
          </a:p>
        </p:txBody>
      </p:sp>
      <p:sp>
        <p:nvSpPr>
          <p:cNvPr id="55" name="TextBox 47">
            <a:hlinkClick r:id="rId6" action="ppaction://hlinksldjump"/>
            <a:extLst>
              <a:ext uri="{FF2B5EF4-FFF2-40B4-BE49-F238E27FC236}">
                <a16:creationId xmlns:a16="http://schemas.microsoft.com/office/drawing/2014/main" id="{70FE2E30-755A-4EB7-BAFE-42CF974F884A}"/>
              </a:ext>
            </a:extLst>
          </p:cNvPr>
          <p:cNvSpPr txBox="1"/>
          <p:nvPr/>
        </p:nvSpPr>
        <p:spPr bwMode="gray">
          <a:xfrm>
            <a:off x="371837" y="3677687"/>
            <a:ext cx="2090010" cy="5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65303" tIns="65303" rIns="65303" bIns="65303" rtlCol="0" anchor="ctr">
            <a:noAutofit/>
          </a:bodyPr>
          <a:lstStyle>
            <a:defPPr>
              <a:defRPr lang="en-AU"/>
            </a:defPPr>
            <a:lvl1pPr marL="0" algn="ctr">
              <a:spcAft>
                <a:spcPts val="1000"/>
              </a:spcAft>
              <a:defRPr sz="1200">
                <a:solidFill>
                  <a:srgbClr val="333333"/>
                </a:solidFill>
                <a:latin typeface="Verdan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REGRESSION PLS</a:t>
            </a:r>
          </a:p>
        </p:txBody>
      </p:sp>
      <p:sp>
        <p:nvSpPr>
          <p:cNvPr id="57" name="TextBox 47">
            <a:hlinkClick r:id="rId7" action="ppaction://hlinksldjump"/>
            <a:extLst>
              <a:ext uri="{FF2B5EF4-FFF2-40B4-BE49-F238E27FC236}">
                <a16:creationId xmlns:a16="http://schemas.microsoft.com/office/drawing/2014/main" id="{D296969A-56AA-457C-BC65-77CFAC987258}"/>
              </a:ext>
            </a:extLst>
          </p:cNvPr>
          <p:cNvSpPr txBox="1"/>
          <p:nvPr/>
        </p:nvSpPr>
        <p:spPr bwMode="gray">
          <a:xfrm>
            <a:off x="6062171" y="2359252"/>
            <a:ext cx="2090010" cy="8329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65303" tIns="65303" rIns="65303" bIns="65303" rtlCol="0" anchor="ctr">
            <a:noAutofit/>
          </a:bodyPr>
          <a:lstStyle>
            <a:defPPr>
              <a:defRPr lang="en-AU"/>
            </a:defPPr>
            <a:lvl1pPr marL="0" algn="ctr">
              <a:spcAft>
                <a:spcPts val="1000"/>
              </a:spcAft>
              <a:defRPr sz="1200">
                <a:solidFill>
                  <a:srgbClr val="333333"/>
                </a:solidFill>
                <a:latin typeface="Verdan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RESEAU BAYESIEN</a:t>
            </a:r>
          </a:p>
        </p:txBody>
      </p:sp>
      <p:sp>
        <p:nvSpPr>
          <p:cNvPr id="58" name="TextBox 47">
            <a:extLst>
              <a:ext uri="{FF2B5EF4-FFF2-40B4-BE49-F238E27FC236}">
                <a16:creationId xmlns:a16="http://schemas.microsoft.com/office/drawing/2014/main" id="{E36ECBB5-C18E-43D4-8A64-B1C735FBDAC6}"/>
              </a:ext>
            </a:extLst>
          </p:cNvPr>
          <p:cNvSpPr txBox="1"/>
          <p:nvPr/>
        </p:nvSpPr>
        <p:spPr bwMode="gray">
          <a:xfrm>
            <a:off x="8346990" y="3487124"/>
            <a:ext cx="3479885" cy="8329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44000" tIns="65303" rIns="65303" bIns="65303" rtlCol="0" anchor="ctr">
            <a:noAutofit/>
          </a:bodyPr>
          <a:lstStyle>
            <a:defPPr>
              <a:defRPr lang="en-AU"/>
            </a:defPPr>
            <a:lvl1pPr marL="0" algn="ctr">
              <a:spcAft>
                <a:spcPts val="1000"/>
              </a:spcAft>
              <a:defRPr sz="1200">
                <a:solidFill>
                  <a:srgbClr val="333333"/>
                </a:solidFill>
                <a:latin typeface="Verdana"/>
              </a:defRPr>
            </a:lvl1pPr>
          </a:lstStyle>
          <a:p>
            <a:pPr algn="l">
              <a:defRPr/>
            </a:pPr>
            <a:r>
              <a:rPr lang="fr-FR" sz="1600" dirty="0">
                <a:latin typeface="Kantar Brown"/>
              </a:rPr>
              <a:t>Déterminer les </a:t>
            </a:r>
            <a:r>
              <a:rPr lang="fr-FR" sz="1600" b="1" dirty="0">
                <a:latin typeface="Kantar Brown"/>
              </a:rPr>
              <a:t>liens et contributions </a:t>
            </a:r>
            <a:r>
              <a:rPr lang="fr-FR" sz="1600" dirty="0">
                <a:latin typeface="Kantar Brown"/>
              </a:rPr>
              <a:t>des variables entre elles et avec un KPI. (liens contraints par l’utilisateur)</a:t>
            </a:r>
            <a:endParaRPr lang="fr-FR" sz="1600" b="1" dirty="0">
              <a:latin typeface="Kantar Brown"/>
            </a:endParaRPr>
          </a:p>
        </p:txBody>
      </p:sp>
      <p:sp>
        <p:nvSpPr>
          <p:cNvPr id="61" name="TextBox 47">
            <a:extLst>
              <a:ext uri="{FF2B5EF4-FFF2-40B4-BE49-F238E27FC236}">
                <a16:creationId xmlns:a16="http://schemas.microsoft.com/office/drawing/2014/main" id="{C2031372-1606-4FE8-AC68-968C73B257FC}"/>
              </a:ext>
            </a:extLst>
          </p:cNvPr>
          <p:cNvSpPr txBox="1"/>
          <p:nvPr/>
        </p:nvSpPr>
        <p:spPr bwMode="gray">
          <a:xfrm>
            <a:off x="2654797" y="2392925"/>
            <a:ext cx="3115935" cy="5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44000" tIns="65303" rIns="65303" bIns="65303" rtlCol="0" anchor="ctr">
            <a:noAutofit/>
          </a:bodyPr>
          <a:lstStyle>
            <a:defPPr>
              <a:defRPr lang="en-AU"/>
            </a:defPPr>
            <a:lvl1pPr marL="0" algn="ctr">
              <a:spcAft>
                <a:spcPts val="1000"/>
              </a:spcAft>
              <a:defRPr sz="1200">
                <a:solidFill>
                  <a:srgbClr val="333333"/>
                </a:solidFill>
                <a:latin typeface="Verdan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Déterminer les items les plus </a:t>
            </a: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corrélés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au KPI</a:t>
            </a:r>
          </a:p>
        </p:txBody>
      </p:sp>
      <p:sp>
        <p:nvSpPr>
          <p:cNvPr id="62" name="TextBox 47">
            <a:extLst>
              <a:ext uri="{FF2B5EF4-FFF2-40B4-BE49-F238E27FC236}">
                <a16:creationId xmlns:a16="http://schemas.microsoft.com/office/drawing/2014/main" id="{D5EBE300-4EDD-4098-9913-44A079446434}"/>
              </a:ext>
            </a:extLst>
          </p:cNvPr>
          <p:cNvSpPr txBox="1"/>
          <p:nvPr/>
        </p:nvSpPr>
        <p:spPr bwMode="gray">
          <a:xfrm>
            <a:off x="2654797" y="3035306"/>
            <a:ext cx="3115935" cy="5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44000" tIns="65303" rIns="65303" bIns="65303" rtlCol="0" anchor="ctr">
            <a:noAutofit/>
          </a:bodyPr>
          <a:lstStyle>
            <a:defPPr>
              <a:defRPr lang="en-AU"/>
            </a:defPPr>
            <a:lvl1pPr marL="0" algn="ctr">
              <a:spcAft>
                <a:spcPts val="1000"/>
              </a:spcAft>
              <a:defRPr sz="1200">
                <a:solidFill>
                  <a:srgbClr val="333333"/>
                </a:solidFill>
                <a:latin typeface="Verdan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Déterminer </a:t>
            </a: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sans a priori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les items les plus contributifs</a:t>
            </a:r>
          </a:p>
        </p:txBody>
      </p:sp>
      <p:sp>
        <p:nvSpPr>
          <p:cNvPr id="63" name="TextBox 47">
            <a:extLst>
              <a:ext uri="{FF2B5EF4-FFF2-40B4-BE49-F238E27FC236}">
                <a16:creationId xmlns:a16="http://schemas.microsoft.com/office/drawing/2014/main" id="{F05F08D2-AABC-459D-B2CC-4BFF1D416248}"/>
              </a:ext>
            </a:extLst>
          </p:cNvPr>
          <p:cNvSpPr txBox="1"/>
          <p:nvPr/>
        </p:nvSpPr>
        <p:spPr bwMode="gray">
          <a:xfrm>
            <a:off x="8346990" y="4639454"/>
            <a:ext cx="3479885" cy="898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44000" tIns="65303" rIns="65303" bIns="65303" rtlCol="0" anchor="ctr">
            <a:noAutofit/>
          </a:bodyPr>
          <a:lstStyle>
            <a:defPPr>
              <a:defRPr lang="en-AU"/>
            </a:defPPr>
            <a:lvl1pPr marL="0" algn="ctr">
              <a:spcAft>
                <a:spcPts val="1000"/>
              </a:spcAft>
              <a:defRPr sz="1200">
                <a:solidFill>
                  <a:srgbClr val="333333"/>
                </a:solidFill>
                <a:latin typeface="Verdana"/>
              </a:defRPr>
            </a:lvl1pPr>
          </a:lstStyle>
          <a:p>
            <a:pPr algn="l">
              <a:defRPr/>
            </a:pPr>
            <a:r>
              <a:rPr lang="fr-FR" sz="1600" dirty="0">
                <a:latin typeface="Kantar Brown"/>
              </a:rPr>
              <a:t>Déterminer </a:t>
            </a:r>
            <a:r>
              <a:rPr lang="fr-FR" sz="1600" b="1" dirty="0">
                <a:latin typeface="Kantar Brown"/>
              </a:rPr>
              <a:t>contribution et synergie de l’exposition </a:t>
            </a:r>
            <a:r>
              <a:rPr lang="fr-FR" sz="1600" dirty="0">
                <a:latin typeface="Kantar Brown"/>
              </a:rPr>
              <a:t>aux dans les gains sur les KPIs</a:t>
            </a:r>
            <a:endParaRPr lang="fr-FR" sz="1600" b="1" dirty="0">
              <a:latin typeface="Kantar Brown"/>
            </a:endParaRPr>
          </a:p>
        </p:txBody>
      </p:sp>
      <p:sp>
        <p:nvSpPr>
          <p:cNvPr id="64" name="TextBox 47">
            <a:extLst>
              <a:ext uri="{FF2B5EF4-FFF2-40B4-BE49-F238E27FC236}">
                <a16:creationId xmlns:a16="http://schemas.microsoft.com/office/drawing/2014/main" id="{93807878-5CE4-4D22-A77C-594672F6FC7A}"/>
              </a:ext>
            </a:extLst>
          </p:cNvPr>
          <p:cNvSpPr txBox="1"/>
          <p:nvPr/>
        </p:nvSpPr>
        <p:spPr bwMode="gray">
          <a:xfrm>
            <a:off x="2654797" y="3677687"/>
            <a:ext cx="3115935" cy="5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44000" tIns="65303" rIns="65303" bIns="65303" rtlCol="0" anchor="ctr">
            <a:noAutofit/>
          </a:bodyPr>
          <a:lstStyle>
            <a:defPPr>
              <a:defRPr lang="en-AU"/>
            </a:defPPr>
            <a:lvl1pPr marL="0" algn="ctr">
              <a:spcAft>
                <a:spcPts val="1000"/>
              </a:spcAft>
              <a:defRPr sz="1200">
                <a:solidFill>
                  <a:srgbClr val="333333"/>
                </a:solidFill>
                <a:latin typeface="Verdan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Déterminer les items ou </a:t>
            </a: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groupes d’items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les plus contributifs</a:t>
            </a:r>
          </a:p>
        </p:txBody>
      </p:sp>
      <p:sp>
        <p:nvSpPr>
          <p:cNvPr id="65" name="TextBox 47">
            <a:extLst>
              <a:ext uri="{FF2B5EF4-FFF2-40B4-BE49-F238E27FC236}">
                <a16:creationId xmlns:a16="http://schemas.microsoft.com/office/drawing/2014/main" id="{1CCB1A5A-CD5B-4487-BF70-D81D39557B13}"/>
              </a:ext>
            </a:extLst>
          </p:cNvPr>
          <p:cNvSpPr txBox="1"/>
          <p:nvPr/>
        </p:nvSpPr>
        <p:spPr bwMode="gray">
          <a:xfrm>
            <a:off x="8346990" y="2359252"/>
            <a:ext cx="3479885" cy="8329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44000" tIns="65303" rIns="65303" bIns="65303" rtlCol="0" anchor="ctr">
            <a:noAutofit/>
          </a:bodyPr>
          <a:lstStyle>
            <a:defPPr>
              <a:defRPr lang="en-AU"/>
            </a:defPPr>
            <a:lvl1pPr marL="0" algn="ctr">
              <a:spcAft>
                <a:spcPts val="1000"/>
              </a:spcAft>
              <a:defRPr sz="1200">
                <a:solidFill>
                  <a:srgbClr val="333333"/>
                </a:solidFill>
                <a:latin typeface="Verdana"/>
              </a:defRPr>
            </a:lvl1pPr>
          </a:lstStyle>
          <a:p>
            <a:pPr lvl="0" algn="l">
              <a:defRPr/>
            </a:pPr>
            <a:r>
              <a:rPr lang="fr-FR" sz="1600" dirty="0">
                <a:latin typeface="Kantar Brown"/>
              </a:rPr>
              <a:t>Déterminer les </a:t>
            </a:r>
            <a:r>
              <a:rPr lang="fr-FR" sz="1600" b="1" dirty="0">
                <a:latin typeface="Kantar Brown"/>
              </a:rPr>
              <a:t>liens et contributions </a:t>
            </a:r>
            <a:r>
              <a:rPr lang="fr-FR" sz="1600" dirty="0">
                <a:latin typeface="Kantar Brown"/>
              </a:rPr>
              <a:t>des items entre eux et/ou avec un KPI. (liens choisit par l’outil)  </a:t>
            </a:r>
            <a:endParaRPr lang="fr-FR" sz="1600" b="1" dirty="0">
              <a:latin typeface="Kantar Brown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E9B8D738-CF1A-4CBF-B7C2-68932AFC5C5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" b="16941"/>
          <a:stretch/>
        </p:blipFill>
        <p:spPr>
          <a:xfrm>
            <a:off x="1346996" y="1265276"/>
            <a:ext cx="877442" cy="728783"/>
          </a:xfrm>
          <a:prstGeom prst="rect">
            <a:avLst/>
          </a:prstGeom>
        </p:spPr>
      </p:pic>
      <p:grpSp>
        <p:nvGrpSpPr>
          <p:cNvPr id="23" name="Groupe 22">
            <a:extLst>
              <a:ext uri="{FF2B5EF4-FFF2-40B4-BE49-F238E27FC236}">
                <a16:creationId xmlns:a16="http://schemas.microsoft.com/office/drawing/2014/main" id="{E5628DB0-4C6F-4C5A-B909-2B1AA6D244B9}"/>
              </a:ext>
            </a:extLst>
          </p:cNvPr>
          <p:cNvGrpSpPr/>
          <p:nvPr/>
        </p:nvGrpSpPr>
        <p:grpSpPr>
          <a:xfrm>
            <a:off x="7316697" y="1217074"/>
            <a:ext cx="1016362" cy="898997"/>
            <a:chOff x="6736577" y="1295400"/>
            <a:chExt cx="1640705" cy="1437136"/>
          </a:xfrm>
        </p:grpSpPr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2BF2190B-205D-43A5-A46E-847D179CEC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2407"/>
            <a:stretch/>
          </p:blipFill>
          <p:spPr>
            <a:xfrm>
              <a:off x="6736577" y="1295400"/>
              <a:ext cx="1640705" cy="1437136"/>
            </a:xfrm>
            <a:prstGeom prst="rect">
              <a:avLst/>
            </a:prstGeom>
          </p:spPr>
        </p:pic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30050692-D004-4EC4-8207-09D1D8AC1517}"/>
                </a:ext>
              </a:extLst>
            </p:cNvPr>
            <p:cNvSpPr/>
            <p:nvPr/>
          </p:nvSpPr>
          <p:spPr>
            <a:xfrm>
              <a:off x="7360889" y="1794495"/>
              <a:ext cx="361875" cy="36187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2" name="TextBox 47">
            <a:hlinkClick r:id="rId10" action="ppaction://hlinksldjump"/>
            <a:extLst>
              <a:ext uri="{FF2B5EF4-FFF2-40B4-BE49-F238E27FC236}">
                <a16:creationId xmlns:a16="http://schemas.microsoft.com/office/drawing/2014/main" id="{CD10E7C5-1343-4CCA-8F83-E8EEF1957047}"/>
              </a:ext>
            </a:extLst>
          </p:cNvPr>
          <p:cNvSpPr txBox="1"/>
          <p:nvPr/>
        </p:nvSpPr>
        <p:spPr bwMode="gray">
          <a:xfrm>
            <a:off x="371837" y="4320068"/>
            <a:ext cx="2090010" cy="5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65303" tIns="65303" rIns="65303" bIns="65303" rtlCol="0" anchor="ctr">
            <a:noAutofit/>
          </a:bodyPr>
          <a:lstStyle>
            <a:defPPr>
              <a:defRPr lang="en-AU"/>
            </a:defPPr>
            <a:lvl1pPr marL="0" algn="ctr">
              <a:spcAft>
                <a:spcPts val="1000"/>
              </a:spcAft>
              <a:defRPr sz="1200">
                <a:solidFill>
                  <a:srgbClr val="333333"/>
                </a:solidFill>
                <a:latin typeface="Verdan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ANALYSES ASYMETRIQUES</a:t>
            </a:r>
          </a:p>
        </p:txBody>
      </p:sp>
      <p:sp>
        <p:nvSpPr>
          <p:cNvPr id="44" name="TextBox 47">
            <a:extLst>
              <a:ext uri="{FF2B5EF4-FFF2-40B4-BE49-F238E27FC236}">
                <a16:creationId xmlns:a16="http://schemas.microsoft.com/office/drawing/2014/main" id="{FEAB9CA9-E0A7-4313-943B-B2B60902C481}"/>
              </a:ext>
            </a:extLst>
          </p:cNvPr>
          <p:cNvSpPr txBox="1"/>
          <p:nvPr/>
        </p:nvSpPr>
        <p:spPr bwMode="gray">
          <a:xfrm>
            <a:off x="2654797" y="4320068"/>
            <a:ext cx="3115935" cy="5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44000" tIns="65303" rIns="65303" bIns="65303" rtlCol="0" anchor="ctr">
            <a:noAutofit/>
          </a:bodyPr>
          <a:lstStyle>
            <a:defPPr>
              <a:defRPr lang="en-AU"/>
            </a:defPPr>
            <a:lvl1pPr marL="0" algn="ctr">
              <a:spcAft>
                <a:spcPts val="1000"/>
              </a:spcAft>
              <a:defRPr sz="1200">
                <a:solidFill>
                  <a:srgbClr val="333333"/>
                </a:solidFill>
                <a:latin typeface="Verdan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Qualifier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 l’impact des items sur le KPI : </a:t>
            </a: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positif et/ou négatif</a:t>
            </a:r>
          </a:p>
        </p:txBody>
      </p:sp>
      <p:sp>
        <p:nvSpPr>
          <p:cNvPr id="45" name="TextBox 47">
            <a:hlinkClick r:id="rId11" action="ppaction://hlinksldjump"/>
            <a:extLst>
              <a:ext uri="{FF2B5EF4-FFF2-40B4-BE49-F238E27FC236}">
                <a16:creationId xmlns:a16="http://schemas.microsoft.com/office/drawing/2014/main" id="{D440A595-DA70-4D3A-B5F7-D1B88490CF1F}"/>
              </a:ext>
            </a:extLst>
          </p:cNvPr>
          <p:cNvSpPr txBox="1"/>
          <p:nvPr/>
        </p:nvSpPr>
        <p:spPr bwMode="gray">
          <a:xfrm>
            <a:off x="371837" y="4962451"/>
            <a:ext cx="2090010" cy="5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65303" tIns="65303" rIns="65303" bIns="65303" rtlCol="0" anchor="ctr">
            <a:noAutofit/>
          </a:bodyPr>
          <a:lstStyle>
            <a:defPPr>
              <a:defRPr lang="en-AU"/>
            </a:defPPr>
            <a:lvl1pPr marL="0" algn="ctr">
              <a:spcAft>
                <a:spcPts val="1000"/>
              </a:spcAft>
              <a:defRPr sz="1200">
                <a:solidFill>
                  <a:srgbClr val="333333"/>
                </a:solidFill>
                <a:latin typeface="Verdan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ARBRE DE DECISION</a:t>
            </a:r>
          </a:p>
        </p:txBody>
      </p:sp>
      <p:sp>
        <p:nvSpPr>
          <p:cNvPr id="46" name="TextBox 47">
            <a:extLst>
              <a:ext uri="{FF2B5EF4-FFF2-40B4-BE49-F238E27FC236}">
                <a16:creationId xmlns:a16="http://schemas.microsoft.com/office/drawing/2014/main" id="{1D82052E-2BD1-41F6-AE13-A2C798FBED22}"/>
              </a:ext>
            </a:extLst>
          </p:cNvPr>
          <p:cNvSpPr txBox="1"/>
          <p:nvPr/>
        </p:nvSpPr>
        <p:spPr bwMode="gray">
          <a:xfrm>
            <a:off x="2654797" y="4962451"/>
            <a:ext cx="3115935" cy="5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44000" tIns="65303" rIns="65303" bIns="65303" rtlCol="0" anchor="ctr">
            <a:noAutofit/>
          </a:bodyPr>
          <a:lstStyle>
            <a:defPPr>
              <a:defRPr lang="en-AU"/>
            </a:defPPr>
            <a:lvl1pPr marL="0" algn="ctr">
              <a:spcAft>
                <a:spcPts val="1000"/>
              </a:spcAft>
              <a:defRPr sz="1200">
                <a:solidFill>
                  <a:srgbClr val="333333"/>
                </a:solidFill>
                <a:latin typeface="Verdan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fr-FR" sz="1600" dirty="0">
                <a:latin typeface="Kantar Brown"/>
              </a:rPr>
              <a:t>Identifier les </a:t>
            </a:r>
            <a:r>
              <a:rPr lang="fr-FR" sz="1600" b="1" dirty="0">
                <a:latin typeface="Kantar Brown"/>
              </a:rPr>
              <a:t>combinaisons de variables </a:t>
            </a:r>
            <a:r>
              <a:rPr lang="fr-FR" sz="1600" dirty="0">
                <a:latin typeface="Kantar Brown"/>
              </a:rPr>
              <a:t>qui améliorent le KPI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Kantar Brown"/>
              <a:ea typeface="+mn-ea"/>
              <a:cs typeface="+mn-cs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BE93990-8782-64BE-7FBF-21D78A448E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862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que 17" descr="Accueil">
            <a:hlinkClick r:id="rId2" action="ppaction://hlinksldjump"/>
            <a:extLst>
              <a:ext uri="{FF2B5EF4-FFF2-40B4-BE49-F238E27FC236}">
                <a16:creationId xmlns:a16="http://schemas.microsoft.com/office/drawing/2014/main" id="{D6345555-2BA0-49AA-8F6A-58D62889D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8824" y="120107"/>
            <a:ext cx="324000" cy="324000"/>
          </a:xfrm>
          <a:prstGeom prst="rect">
            <a:avLst/>
          </a:prstGeom>
        </p:spPr>
      </p:pic>
      <p:pic>
        <p:nvPicPr>
          <p:cNvPr id="138" name="Espace réservé pour une image  3">
            <a:extLst>
              <a:ext uri="{FF2B5EF4-FFF2-40B4-BE49-F238E27FC236}">
                <a16:creationId xmlns:a16="http://schemas.microsoft.com/office/drawing/2014/main" id="{A525296C-042C-405B-A299-6C21D403E26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30" b="46991"/>
          <a:stretch/>
        </p:blipFill>
        <p:spPr>
          <a:xfrm>
            <a:off x="-8176" y="2220"/>
            <a:ext cx="12200176" cy="752523"/>
          </a:xfrm>
          <a:prstGeom prst="rect">
            <a:avLst/>
          </a:prstGeom>
        </p:spPr>
      </p:pic>
      <p:sp>
        <p:nvSpPr>
          <p:cNvPr id="159" name="Sous-titre 9">
            <a:extLst>
              <a:ext uri="{FF2B5EF4-FFF2-40B4-BE49-F238E27FC236}">
                <a16:creationId xmlns:a16="http://schemas.microsoft.com/office/drawing/2014/main" id="{50291038-7408-43F6-9C3B-9878AFEC96C4}"/>
              </a:ext>
            </a:extLst>
          </p:cNvPr>
          <p:cNvSpPr txBox="1">
            <a:spLocks/>
          </p:cNvSpPr>
          <p:nvPr/>
        </p:nvSpPr>
        <p:spPr>
          <a:xfrm>
            <a:off x="141330" y="-18746"/>
            <a:ext cx="10955700" cy="5557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None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20000"/>
              <a:buFont typeface="Wingdings" panose="05000000000000000000" pitchFamily="2" charset="2"/>
              <a:buChar char="§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20000"/>
              <a:buFont typeface="Wingdings" panose="05000000000000000000" pitchFamily="2" charset="2"/>
              <a:buChar char="§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20000"/>
              <a:buFont typeface="Wingdings" panose="05000000000000000000" pitchFamily="2" charset="2"/>
              <a:buChar char="§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4000" dirty="0">
                <a:solidFill>
                  <a:schemeClr val="bg1"/>
                </a:solidFill>
                <a:latin typeface="Kantar Brown" panose="020B0504020101010102"/>
                <a:ea typeface="+mj-ea"/>
                <a:cs typeface="Arial" panose="020B0604020202020204" pitchFamily="34" charset="0"/>
              </a:rPr>
              <a:t>Analyses Asymétriques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4860509-9807-41C0-B392-5194A9C94DEF}"/>
              </a:ext>
            </a:extLst>
          </p:cNvPr>
          <p:cNvSpPr/>
          <p:nvPr/>
        </p:nvSpPr>
        <p:spPr>
          <a:xfrm>
            <a:off x="2147501" y="6343822"/>
            <a:ext cx="21487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antar Brown" panose="020B0504020101010102"/>
              </a:rPr>
              <a:t>Analyse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Kantar Brown" panose="020B0504020101010102"/>
              </a:rPr>
              <a:t>Explicative</a:t>
            </a:r>
          </a:p>
        </p:txBody>
      </p:sp>
      <p:pic>
        <p:nvPicPr>
          <p:cNvPr id="38" name="Image 37">
            <a:hlinkClick r:id="rId6" action="ppaction://hlinksldjump"/>
            <a:extLst>
              <a:ext uri="{FF2B5EF4-FFF2-40B4-BE49-F238E27FC236}">
                <a16:creationId xmlns:a16="http://schemas.microsoft.com/office/drawing/2014/main" id="{E1D2E975-94C1-4B8A-99C3-B16D2899B16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13500"/>
          <a:stretch/>
        </p:blipFill>
        <p:spPr>
          <a:xfrm>
            <a:off x="1654628" y="6256252"/>
            <a:ext cx="507387" cy="438889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E6190DDA-6F19-4ED1-AB23-21159878E827}"/>
              </a:ext>
            </a:extLst>
          </p:cNvPr>
          <p:cNvSpPr/>
          <p:nvPr/>
        </p:nvSpPr>
        <p:spPr>
          <a:xfrm>
            <a:off x="141331" y="939384"/>
            <a:ext cx="1154393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fr-FR" sz="1600" b="1" cap="all" dirty="0">
                <a:latin typeface="Kantar Brown" panose="020B0504020101010102"/>
              </a:rPr>
              <a:t>Bénéfice client :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5112ADA-3A45-402D-9C91-EE439AA4118F}"/>
              </a:ext>
            </a:extLst>
          </p:cNvPr>
          <p:cNvSpPr/>
          <p:nvPr/>
        </p:nvSpPr>
        <p:spPr>
          <a:xfrm>
            <a:off x="6091912" y="939384"/>
            <a:ext cx="1355564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fr-FR" sz="1600" b="1" cap="all" dirty="0">
                <a:latin typeface="Kantar Brown" panose="020B0504020101010102"/>
              </a:rPr>
              <a:t>DANS MON ETUDE :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B831B39-94D1-4B75-86D6-23EDCE2D8971}"/>
              </a:ext>
            </a:extLst>
          </p:cNvPr>
          <p:cNvSpPr/>
          <p:nvPr/>
        </p:nvSpPr>
        <p:spPr>
          <a:xfrm>
            <a:off x="1295725" y="914762"/>
            <a:ext cx="4405493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1600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Prioriser les dimensions sur lesquelles concentrer ses efforts pour renforcer son KPI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D12361-69C2-4DDA-82D1-5F7600AB867C}"/>
              </a:ext>
            </a:extLst>
          </p:cNvPr>
          <p:cNvSpPr/>
          <p:nvPr/>
        </p:nvSpPr>
        <p:spPr>
          <a:xfrm>
            <a:off x="7447477" y="914762"/>
            <a:ext cx="4603192" cy="5847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1600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Un KPI + des items / dimensions (tous sur une même échelle de réponse)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3990A72-A079-4DC9-AA04-572EFB7FF9B1}"/>
              </a:ext>
            </a:extLst>
          </p:cNvPr>
          <p:cNvSpPr/>
          <p:nvPr/>
        </p:nvSpPr>
        <p:spPr>
          <a:xfrm>
            <a:off x="6091912" y="1688972"/>
            <a:ext cx="1098891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fr-FR" sz="1600" b="1" cap="all" dirty="0">
                <a:latin typeface="Kantar Brown" panose="020B0504020101010102"/>
              </a:rPr>
              <a:t>RESULTAT :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33986A8-2DA9-4635-B0F2-53B8825A2686}"/>
              </a:ext>
            </a:extLst>
          </p:cNvPr>
          <p:cNvSpPr/>
          <p:nvPr/>
        </p:nvSpPr>
        <p:spPr>
          <a:xfrm>
            <a:off x="7447477" y="1684177"/>
            <a:ext cx="4603192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1600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Impact des dimensions sur le KPI en positif et négatif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2DFBB769-8205-4C82-BFD5-17A4510742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6831" y="2141718"/>
            <a:ext cx="3760199" cy="380152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EBEB72E5-3120-45A3-ABA1-8E6D4620D685}"/>
              </a:ext>
            </a:extLst>
          </p:cNvPr>
          <p:cNvSpPr/>
          <p:nvPr/>
        </p:nvSpPr>
        <p:spPr>
          <a:xfrm>
            <a:off x="141331" y="1797939"/>
            <a:ext cx="1712590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fr-FR" sz="1600" b="1" cap="all" dirty="0">
                <a:latin typeface="Kantar Brown" panose="020B0504020101010102"/>
              </a:rPr>
              <a:t>EXEMPLES :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C371387-28BA-45E7-B025-504CD405A92A}"/>
              </a:ext>
            </a:extLst>
          </p:cNvPr>
          <p:cNvSpPr/>
          <p:nvPr/>
        </p:nvSpPr>
        <p:spPr>
          <a:xfrm>
            <a:off x="141331" y="2141718"/>
            <a:ext cx="5559888" cy="35548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lvl="0" indent="-342900" algn="just">
              <a:buFont typeface="Courier New" panose="02070309020205020404" pitchFamily="49" charset="0"/>
              <a:buChar char="o"/>
              <a:defRPr/>
            </a:pPr>
            <a:r>
              <a:rPr lang="fr-FR" sz="1500" b="1" dirty="0">
                <a:latin typeface="Kantar Brown" panose="020B0504020101010102"/>
              </a:rPr>
              <a:t>ECX</a:t>
            </a:r>
            <a:r>
              <a:rPr lang="fr-FR" sz="1500" dirty="0">
                <a:latin typeface="Kantar Brown" panose="020B0504020101010102"/>
              </a:rPr>
              <a:t> : Je veux identifier les dimensions sur lesquelles agir prioritairement (celles dont l’amélioration permettrait de renforcer l’engagement client) et celles à ne surtout pas dégrader (sous peine d’un impact négatif sur la force de l’engagement). </a:t>
            </a:r>
          </a:p>
          <a:p>
            <a:pPr marL="342900" lvl="0" indent="-342900" algn="just">
              <a:buFont typeface="Courier New" panose="02070309020205020404" pitchFamily="49" charset="0"/>
              <a:buChar char="o"/>
              <a:defRPr/>
            </a:pPr>
            <a:r>
              <a:rPr lang="fr-FR" sz="1500" b="1" dirty="0">
                <a:latin typeface="Kantar Brown" panose="020B0504020101010102"/>
              </a:rPr>
              <a:t>Brand : </a:t>
            </a:r>
            <a:r>
              <a:rPr lang="fr-FR" sz="1500" dirty="0">
                <a:latin typeface="Kantar Brown" panose="020B0504020101010102"/>
              </a:rPr>
              <a:t>Quelles sont les dimensions qui impactent le plus mon Brand Power, que ce soit simplement en positif (un bonus), en négatif s’il est mal attribué à ma marque (un basique) ou dans les 2 sens (sur lesquels agir en priorité)</a:t>
            </a:r>
            <a:endParaRPr lang="fr-FR" sz="1500" b="1" dirty="0">
              <a:latin typeface="Kantar Brown" panose="020B0504020101010102"/>
            </a:endParaRPr>
          </a:p>
          <a:p>
            <a:pPr marL="342900" lvl="0" indent="-342900" algn="just">
              <a:buFont typeface="Courier New" panose="02070309020205020404" pitchFamily="49" charset="0"/>
              <a:buChar char="o"/>
              <a:defRPr/>
            </a:pPr>
            <a:r>
              <a:rPr lang="fr-FR" sz="1500" b="1" dirty="0">
                <a:latin typeface="Kantar Brown" panose="020B0504020101010102"/>
              </a:rPr>
              <a:t>M2I : </a:t>
            </a:r>
            <a:r>
              <a:rPr lang="fr-FR" sz="1500" dirty="0">
                <a:latin typeface="Kantar Brown" panose="020B0504020101010102"/>
              </a:rPr>
              <a:t>Quelles sont les caractéristiques de mon produit / service sur lesquelles agir afin de lever les freins à la consommation ou conforter son attractivité.</a:t>
            </a:r>
          </a:p>
          <a:p>
            <a:pPr marL="342900" lvl="0" indent="-342900" algn="just">
              <a:buFont typeface="Courier New" panose="02070309020205020404" pitchFamily="49" charset="0"/>
              <a:buChar char="o"/>
              <a:defRPr/>
            </a:pPr>
            <a:r>
              <a:rPr lang="fr-FR" sz="1500" b="1" dirty="0">
                <a:latin typeface="Kantar Brown" panose="020B0504020101010102"/>
              </a:rPr>
              <a:t>M&amp;C </a:t>
            </a:r>
            <a:r>
              <a:rPr lang="fr-FR" sz="1500" dirty="0">
                <a:latin typeface="Kantar Brown" panose="020B0504020101010102"/>
              </a:rPr>
              <a:t>: Quelles sont les messages véhiculés par ma campagne qui génèrent le plus de retombées sur ma marque? En positif, négatif ou les 2?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1401284-946D-8958-4DCC-62E57DC0A1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4757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que 17" descr="Accueil">
            <a:hlinkClick r:id="rId2" action="ppaction://hlinksldjump"/>
            <a:extLst>
              <a:ext uri="{FF2B5EF4-FFF2-40B4-BE49-F238E27FC236}">
                <a16:creationId xmlns:a16="http://schemas.microsoft.com/office/drawing/2014/main" id="{D6345555-2BA0-49AA-8F6A-58D62889D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8824" y="120107"/>
            <a:ext cx="324000" cy="324000"/>
          </a:xfrm>
          <a:prstGeom prst="rect">
            <a:avLst/>
          </a:prstGeom>
        </p:spPr>
      </p:pic>
      <p:pic>
        <p:nvPicPr>
          <p:cNvPr id="138" name="Espace réservé pour une image  3">
            <a:extLst>
              <a:ext uri="{FF2B5EF4-FFF2-40B4-BE49-F238E27FC236}">
                <a16:creationId xmlns:a16="http://schemas.microsoft.com/office/drawing/2014/main" id="{A525296C-042C-405B-A299-6C21D403E26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30" b="46991"/>
          <a:stretch/>
        </p:blipFill>
        <p:spPr>
          <a:xfrm>
            <a:off x="-8176" y="2220"/>
            <a:ext cx="12200176" cy="752523"/>
          </a:xfrm>
          <a:prstGeom prst="rect">
            <a:avLst/>
          </a:prstGeom>
        </p:spPr>
      </p:pic>
      <p:sp>
        <p:nvSpPr>
          <p:cNvPr id="159" name="Sous-titre 9">
            <a:extLst>
              <a:ext uri="{FF2B5EF4-FFF2-40B4-BE49-F238E27FC236}">
                <a16:creationId xmlns:a16="http://schemas.microsoft.com/office/drawing/2014/main" id="{50291038-7408-43F6-9C3B-9878AFEC96C4}"/>
              </a:ext>
            </a:extLst>
          </p:cNvPr>
          <p:cNvSpPr txBox="1">
            <a:spLocks/>
          </p:cNvSpPr>
          <p:nvPr/>
        </p:nvSpPr>
        <p:spPr>
          <a:xfrm>
            <a:off x="141330" y="-18746"/>
            <a:ext cx="10955700" cy="5557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None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20000"/>
              <a:buFont typeface="Wingdings" panose="05000000000000000000" pitchFamily="2" charset="2"/>
              <a:buChar char="§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20000"/>
              <a:buFont typeface="Wingdings" panose="05000000000000000000" pitchFamily="2" charset="2"/>
              <a:buChar char="§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20000"/>
              <a:buFont typeface="Wingdings" panose="05000000000000000000" pitchFamily="2" charset="2"/>
              <a:buChar char="§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fr-FR" sz="4000" dirty="0">
                <a:solidFill>
                  <a:schemeClr val="bg1"/>
                </a:solidFill>
                <a:latin typeface="Kantar Brown"/>
              </a:rPr>
              <a:t>Regression </a:t>
            </a:r>
            <a:r>
              <a:rPr lang="en-US" altLang="fr-FR" sz="4000" dirty="0" err="1">
                <a:solidFill>
                  <a:schemeClr val="bg1"/>
                </a:solidFill>
                <a:latin typeface="Kantar Brown"/>
              </a:rPr>
              <a:t>linéaire</a:t>
            </a:r>
            <a:r>
              <a:rPr lang="en-US" altLang="fr-FR" sz="4000" dirty="0">
                <a:solidFill>
                  <a:schemeClr val="bg1"/>
                </a:solidFill>
                <a:latin typeface="Kantar Brown"/>
              </a:rPr>
              <a:t> / PLS</a:t>
            </a:r>
            <a:endParaRPr lang="fr-FR" sz="4000" dirty="0">
              <a:solidFill>
                <a:schemeClr val="bg1"/>
              </a:solidFill>
              <a:latin typeface="Kantar Brown" panose="020B0504020101010102"/>
              <a:ea typeface="+mj-ea"/>
              <a:cs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4860509-9807-41C0-B392-5194A9C94DEF}"/>
              </a:ext>
            </a:extLst>
          </p:cNvPr>
          <p:cNvSpPr/>
          <p:nvPr/>
        </p:nvSpPr>
        <p:spPr>
          <a:xfrm>
            <a:off x="2147501" y="6343822"/>
            <a:ext cx="21487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antar Brown" panose="020B0504020101010102"/>
              </a:rPr>
              <a:t>Analyse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Kantar Brown" panose="020B0504020101010102"/>
              </a:rPr>
              <a:t>Explicative</a:t>
            </a:r>
          </a:p>
        </p:txBody>
      </p:sp>
      <p:pic>
        <p:nvPicPr>
          <p:cNvPr id="38" name="Image 37">
            <a:hlinkClick r:id="rId6" action="ppaction://hlinksldjump"/>
            <a:extLst>
              <a:ext uri="{FF2B5EF4-FFF2-40B4-BE49-F238E27FC236}">
                <a16:creationId xmlns:a16="http://schemas.microsoft.com/office/drawing/2014/main" id="{E1D2E975-94C1-4B8A-99C3-B16D2899B16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13500"/>
          <a:stretch/>
        </p:blipFill>
        <p:spPr>
          <a:xfrm>
            <a:off x="1654628" y="6256252"/>
            <a:ext cx="507387" cy="438889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E6190DDA-6F19-4ED1-AB23-21159878E827}"/>
              </a:ext>
            </a:extLst>
          </p:cNvPr>
          <p:cNvSpPr/>
          <p:nvPr/>
        </p:nvSpPr>
        <p:spPr>
          <a:xfrm>
            <a:off x="141331" y="939384"/>
            <a:ext cx="1154393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fr-FR" sz="1600" b="1" cap="all" dirty="0">
                <a:latin typeface="Kantar Brown" panose="020B0504020101010102"/>
              </a:rPr>
              <a:t>Bénéfice client :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5112ADA-3A45-402D-9C91-EE439AA4118F}"/>
              </a:ext>
            </a:extLst>
          </p:cNvPr>
          <p:cNvSpPr/>
          <p:nvPr/>
        </p:nvSpPr>
        <p:spPr>
          <a:xfrm>
            <a:off x="6091912" y="939384"/>
            <a:ext cx="1355564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fr-FR" sz="1600" b="1" cap="all" dirty="0">
                <a:latin typeface="Kantar Brown" panose="020B0504020101010102"/>
              </a:rPr>
              <a:t>DANS MON ETUDE :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B831B39-94D1-4B75-86D6-23EDCE2D8971}"/>
              </a:ext>
            </a:extLst>
          </p:cNvPr>
          <p:cNvSpPr/>
          <p:nvPr/>
        </p:nvSpPr>
        <p:spPr>
          <a:xfrm>
            <a:off x="1295725" y="914762"/>
            <a:ext cx="4405493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>
              <a:spcAft>
                <a:spcPts val="1000"/>
              </a:spcAft>
              <a:defRPr/>
            </a:pPr>
            <a:r>
              <a:rPr lang="fr-FR" sz="1600" dirty="0">
                <a:solidFill>
                  <a:srgbClr val="333333"/>
                </a:solidFill>
                <a:latin typeface="Kantar Brown"/>
              </a:rPr>
              <a:t>Déterminer les </a:t>
            </a:r>
            <a:r>
              <a:rPr lang="fr-FR" sz="1600" b="1" dirty="0">
                <a:solidFill>
                  <a:srgbClr val="333333"/>
                </a:solidFill>
                <a:latin typeface="Kantar Brown"/>
              </a:rPr>
              <a:t>variables ou groupe de variables </a:t>
            </a:r>
            <a:r>
              <a:rPr lang="fr-FR" sz="1600" dirty="0">
                <a:solidFill>
                  <a:srgbClr val="333333"/>
                </a:solidFill>
                <a:latin typeface="Kantar Brown"/>
              </a:rPr>
              <a:t>qui contribuent le plus au KPI</a:t>
            </a:r>
            <a:endParaRPr lang="fr-FR" sz="1600" b="1" dirty="0">
              <a:solidFill>
                <a:srgbClr val="333333"/>
              </a:solidFill>
              <a:latin typeface="Kantar Brown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D12361-69C2-4DDA-82D1-5F7600AB867C}"/>
              </a:ext>
            </a:extLst>
          </p:cNvPr>
          <p:cNvSpPr/>
          <p:nvPr/>
        </p:nvSpPr>
        <p:spPr>
          <a:xfrm>
            <a:off x="7447477" y="914762"/>
            <a:ext cx="4603192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600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Un KPI à expliquer et des variables de mon questionnaire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3990A72-A079-4DC9-AA04-572EFB7FF9B1}"/>
              </a:ext>
            </a:extLst>
          </p:cNvPr>
          <p:cNvSpPr/>
          <p:nvPr/>
        </p:nvSpPr>
        <p:spPr>
          <a:xfrm>
            <a:off x="6091912" y="1930232"/>
            <a:ext cx="1098891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fr-FR" sz="1600" b="1" cap="all" dirty="0">
                <a:latin typeface="Kantar Brown" panose="020B0504020101010102"/>
              </a:rPr>
              <a:t>RESULTAT :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33986A8-2DA9-4635-B0F2-53B8825A2686}"/>
              </a:ext>
            </a:extLst>
          </p:cNvPr>
          <p:cNvSpPr/>
          <p:nvPr/>
        </p:nvSpPr>
        <p:spPr>
          <a:xfrm>
            <a:off x="7447477" y="1925437"/>
            <a:ext cx="4603192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600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Les variables / groupes de variables classés selon leur niveau de contribution au KPI.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BEB72E5-3120-45A3-ABA1-8E6D4620D685}"/>
              </a:ext>
            </a:extLst>
          </p:cNvPr>
          <p:cNvSpPr/>
          <p:nvPr/>
        </p:nvSpPr>
        <p:spPr>
          <a:xfrm>
            <a:off x="141331" y="1601898"/>
            <a:ext cx="1712590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fr-FR" sz="1600" b="1" cap="all" dirty="0">
                <a:latin typeface="Kantar Brown" panose="020B0504020101010102"/>
              </a:rPr>
              <a:t>EXEMPLES :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C371387-28BA-45E7-B025-504CD405A92A}"/>
              </a:ext>
            </a:extLst>
          </p:cNvPr>
          <p:cNvSpPr/>
          <p:nvPr/>
        </p:nvSpPr>
        <p:spPr>
          <a:xfrm>
            <a:off x="141331" y="1945677"/>
            <a:ext cx="5559888" cy="2400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fr-FR" sz="1500" b="1" dirty="0">
                <a:latin typeface="Kantar Brown" panose="020B0504020101010102"/>
              </a:rPr>
              <a:t>M&amp;C : </a:t>
            </a:r>
            <a:r>
              <a:rPr lang="fr-FR" sz="1500" dirty="0">
                <a:solidFill>
                  <a:srgbClr val="333333"/>
                </a:solidFill>
                <a:latin typeface="Kantar Brown"/>
              </a:rPr>
              <a:t>Je voudrais voir la contribution à mon opinion globale de tous les contacts que mes clients ont eus avec ma marque : publicités, promotions, bouche à oreille, service après-vente, agence, reco des proches…</a:t>
            </a:r>
            <a:r>
              <a:rPr lang="fr-FR" sz="1500" b="1" dirty="0">
                <a:latin typeface="Kantar Brown" panose="020B0504020101010102"/>
              </a:rPr>
              <a:t> </a:t>
            </a:r>
            <a:r>
              <a:rPr lang="fr-FR" sz="1500" dirty="0">
                <a:latin typeface="Kantar Brown" panose="020B0504020101010102"/>
              </a:rPr>
              <a:t> </a:t>
            </a:r>
            <a:endParaRPr lang="fr-FR" sz="1500" b="1" dirty="0">
              <a:latin typeface="Kantar Brown" panose="020B0504020101010102"/>
            </a:endParaRPr>
          </a:p>
          <a:p>
            <a:pPr marL="342900" lvl="0" indent="-342900" algn="just">
              <a:buFont typeface="Courier New" panose="02070309020205020404" pitchFamily="49" charset="0"/>
              <a:buChar char="o"/>
              <a:defRPr/>
            </a:pPr>
            <a:r>
              <a:rPr lang="fr-FR" sz="1500" b="1" dirty="0">
                <a:latin typeface="Kantar Brown" panose="020B0504020101010102"/>
              </a:rPr>
              <a:t>ECX</a:t>
            </a:r>
            <a:r>
              <a:rPr lang="fr-FR" sz="1500" dirty="0">
                <a:latin typeface="Kantar Brown" panose="020B0504020101010102"/>
              </a:rPr>
              <a:t> :  A quel point la préférence de marque est-elle dépendante des actions menées par mes différents canaux de contacts</a:t>
            </a:r>
          </a:p>
          <a:p>
            <a:pPr marL="342900" lvl="0" indent="-342900" algn="just">
              <a:buFont typeface="Courier New" panose="02070309020205020404" pitchFamily="49" charset="0"/>
              <a:buChar char="o"/>
              <a:defRPr/>
            </a:pPr>
            <a:r>
              <a:rPr lang="fr-FR" sz="1500" b="1" dirty="0">
                <a:latin typeface="Kantar Brown" panose="020B0504020101010102"/>
              </a:rPr>
              <a:t>M2I : </a:t>
            </a:r>
            <a:r>
              <a:rPr lang="fr-FR" sz="1500" dirty="0">
                <a:latin typeface="Kantar Brown" panose="020B0504020101010102"/>
              </a:rPr>
              <a:t> quelles motivations ou quels freins pèsent le plus dans le réachat sur ce marché?</a:t>
            </a:r>
          </a:p>
          <a:p>
            <a:pPr marL="342900" lvl="0" indent="-342900" algn="just">
              <a:buFont typeface="Courier New" panose="02070309020205020404" pitchFamily="49" charset="0"/>
              <a:buChar char="o"/>
              <a:defRPr/>
            </a:pPr>
            <a:r>
              <a:rPr lang="fr-FR" sz="1500" b="1" dirty="0">
                <a:latin typeface="Kantar Brown" panose="020B0504020101010102"/>
              </a:rPr>
              <a:t>Brand </a:t>
            </a:r>
            <a:r>
              <a:rPr lang="fr-FR" sz="1500" dirty="0">
                <a:latin typeface="Kantar Brown" panose="020B0504020101010102"/>
              </a:rPr>
              <a:t>:  quelle dimension prime dans mon Brand Power ? </a:t>
            </a:r>
            <a:r>
              <a:rPr lang="fr-FR" sz="1500" dirty="0" err="1">
                <a:latin typeface="Kantar Brown" panose="020B0504020101010102"/>
              </a:rPr>
              <a:t>Meaningful</a:t>
            </a:r>
            <a:r>
              <a:rPr lang="fr-FR" sz="1500" dirty="0">
                <a:latin typeface="Kantar Brown" panose="020B0504020101010102"/>
              </a:rPr>
              <a:t>, </a:t>
            </a:r>
            <a:r>
              <a:rPr lang="fr-FR" sz="1500" dirty="0" err="1">
                <a:latin typeface="Kantar Brown" panose="020B0504020101010102"/>
              </a:rPr>
              <a:t>different</a:t>
            </a:r>
            <a:r>
              <a:rPr lang="fr-FR" sz="1500" dirty="0">
                <a:latin typeface="Kantar Brown" panose="020B0504020101010102"/>
              </a:rPr>
              <a:t>, </a:t>
            </a:r>
            <a:r>
              <a:rPr lang="fr-FR" sz="1500" dirty="0" err="1">
                <a:latin typeface="Kantar Brown" panose="020B0504020101010102"/>
              </a:rPr>
              <a:t>salient</a:t>
            </a:r>
            <a:r>
              <a:rPr lang="fr-FR" sz="1500" dirty="0">
                <a:latin typeface="Kantar Brown" panose="020B0504020101010102"/>
              </a:rPr>
              <a:t>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E503F5B-DF1C-4101-BC7D-6FBB3F329CEE}"/>
              </a:ext>
            </a:extLst>
          </p:cNvPr>
          <p:cNvSpPr/>
          <p:nvPr/>
        </p:nvSpPr>
        <p:spPr>
          <a:xfrm>
            <a:off x="141330" y="4549023"/>
            <a:ext cx="5559888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1500" b="1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Comment ça marche? </a:t>
            </a:r>
            <a:r>
              <a:rPr lang="fr-FR" sz="1500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Le choix de la méthode de régression est défini par le niveau d’</a:t>
            </a:r>
            <a:r>
              <a:rPr lang="fr-FR" sz="1500" dirty="0" err="1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inter-corrélation</a:t>
            </a:r>
            <a:r>
              <a:rPr lang="fr-FR" sz="1500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 des variables sélectionnées. </a:t>
            </a:r>
          </a:p>
          <a:p>
            <a:pPr lvl="0">
              <a:defRPr/>
            </a:pPr>
            <a:r>
              <a:rPr lang="fr-FR" sz="1500" b="1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Régression linéaire </a:t>
            </a:r>
            <a:r>
              <a:rPr lang="fr-FR" sz="1500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: les variables sont peu corrélées</a:t>
            </a:r>
          </a:p>
          <a:p>
            <a:pPr lvl="0">
              <a:defRPr/>
            </a:pPr>
            <a:r>
              <a:rPr lang="fr-FR" sz="1500" b="1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Approche PLS </a:t>
            </a:r>
            <a:r>
              <a:rPr lang="fr-FR" sz="1500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: les variables sont très corrélées ; une étape de réduction des items en facteurs/thèmes est appliquée avant d’effectuer la régression.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11996F15-174A-48AB-8934-7385E0597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836" y="2699480"/>
            <a:ext cx="5663293" cy="3219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E014C1D8-C3E8-4A42-BC4F-36F2B9DCB38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16188"/>
          <a:stretch/>
        </p:blipFill>
        <p:spPr>
          <a:xfrm>
            <a:off x="-72404" y="3999861"/>
            <a:ext cx="790931" cy="662897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BBC4D83-E84C-8C07-52B6-4A9449D160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938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C8F6B41-C001-4799-B88A-EB362313B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76" y="209696"/>
            <a:ext cx="8921806" cy="404119"/>
          </a:xfrm>
        </p:spPr>
        <p:txBody>
          <a:bodyPr/>
          <a:lstStyle/>
          <a:p>
            <a:r>
              <a:rPr lang="fr-FR" sz="2800" b="0" dirty="0">
                <a:latin typeface="Kantar Brown"/>
              </a:rPr>
              <a:t>Kantar : </a:t>
            </a:r>
            <a:r>
              <a:rPr lang="fr-FR" sz="2800" b="0" dirty="0">
                <a:solidFill>
                  <a:schemeClr val="tx2"/>
                </a:solidFill>
                <a:latin typeface="Kantar Brown"/>
              </a:rPr>
              <a:t>une profusion de données</a:t>
            </a:r>
            <a:endParaRPr lang="fr-FR" sz="2800" b="0" dirty="0">
              <a:latin typeface="Kantar Brown"/>
            </a:endParaRPr>
          </a:p>
        </p:txBody>
      </p:sp>
      <p:pic>
        <p:nvPicPr>
          <p:cNvPr id="1026" name="Picture 2" descr="10 types de choix de réponse pour questionnaires client - Inputkit">
            <a:extLst>
              <a:ext uri="{FF2B5EF4-FFF2-40B4-BE49-F238E27FC236}">
                <a16:creationId xmlns:a16="http://schemas.microsoft.com/office/drawing/2014/main" id="{C2D1A678-D70D-259B-1A44-611DE21A0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19" y="919363"/>
            <a:ext cx="4152713" cy="222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32D0B99-9C4F-6AA3-9026-A59A1C636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680" y="1561333"/>
            <a:ext cx="4452937" cy="4306835"/>
          </a:xfrm>
          <a:prstGeom prst="rect">
            <a:avLst/>
          </a:prstGeom>
        </p:spPr>
      </p:pic>
      <p:pic>
        <p:nvPicPr>
          <p:cNvPr id="1028" name="Picture 4" descr="Sondage d'opinion COHESION: La voix de nos participants – COHESION Study">
            <a:extLst>
              <a:ext uri="{FF2B5EF4-FFF2-40B4-BE49-F238E27FC236}">
                <a16:creationId xmlns:a16="http://schemas.microsoft.com/office/drawing/2014/main" id="{29E92D15-9DCC-66A9-2BE4-BFD435CAFA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94"/>
          <a:stretch/>
        </p:blipFill>
        <p:spPr bwMode="auto">
          <a:xfrm>
            <a:off x="7770814" y="3032877"/>
            <a:ext cx="3086099" cy="25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81F7B5D-F0A8-3CC8-ED74-F07AF100C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480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que 17" descr="Accueil">
            <a:hlinkClick r:id="rId2" action="ppaction://hlinksldjump"/>
            <a:extLst>
              <a:ext uri="{FF2B5EF4-FFF2-40B4-BE49-F238E27FC236}">
                <a16:creationId xmlns:a16="http://schemas.microsoft.com/office/drawing/2014/main" id="{D6345555-2BA0-49AA-8F6A-58D62889D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8824" y="120107"/>
            <a:ext cx="324000" cy="324000"/>
          </a:xfrm>
          <a:prstGeom prst="rect">
            <a:avLst/>
          </a:prstGeom>
        </p:spPr>
      </p:pic>
      <p:pic>
        <p:nvPicPr>
          <p:cNvPr id="138" name="Espace réservé pour une image  3">
            <a:extLst>
              <a:ext uri="{FF2B5EF4-FFF2-40B4-BE49-F238E27FC236}">
                <a16:creationId xmlns:a16="http://schemas.microsoft.com/office/drawing/2014/main" id="{A525296C-042C-405B-A299-6C21D403E26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30" b="46991"/>
          <a:stretch/>
        </p:blipFill>
        <p:spPr>
          <a:xfrm>
            <a:off x="-8176" y="2220"/>
            <a:ext cx="12200176" cy="752523"/>
          </a:xfrm>
          <a:prstGeom prst="rect">
            <a:avLst/>
          </a:prstGeom>
        </p:spPr>
      </p:pic>
      <p:sp>
        <p:nvSpPr>
          <p:cNvPr id="159" name="Sous-titre 9">
            <a:extLst>
              <a:ext uri="{FF2B5EF4-FFF2-40B4-BE49-F238E27FC236}">
                <a16:creationId xmlns:a16="http://schemas.microsoft.com/office/drawing/2014/main" id="{50291038-7408-43F6-9C3B-9878AFEC96C4}"/>
              </a:ext>
            </a:extLst>
          </p:cNvPr>
          <p:cNvSpPr txBox="1">
            <a:spLocks/>
          </p:cNvSpPr>
          <p:nvPr/>
        </p:nvSpPr>
        <p:spPr>
          <a:xfrm>
            <a:off x="141330" y="-18746"/>
            <a:ext cx="10955700" cy="5557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None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20000"/>
              <a:buFont typeface="Wingdings" panose="05000000000000000000" pitchFamily="2" charset="2"/>
              <a:buChar char="§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20000"/>
              <a:buFont typeface="Wingdings" panose="05000000000000000000" pitchFamily="2" charset="2"/>
              <a:buChar char="§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20000"/>
              <a:buFont typeface="Wingdings" panose="05000000000000000000" pitchFamily="2" charset="2"/>
              <a:buChar char="§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4000" dirty="0">
                <a:solidFill>
                  <a:srgbClr val="FFFFFF"/>
                </a:solidFill>
                <a:latin typeface="Kantar Brown"/>
              </a:rPr>
              <a:t>Régression LASSO </a:t>
            </a:r>
            <a:r>
              <a:rPr lang="fr-FR" sz="2400" dirty="0">
                <a:solidFill>
                  <a:srgbClr val="FFFFFF"/>
                </a:solidFill>
                <a:latin typeface="Kantar Brown"/>
              </a:rPr>
              <a:t>(</a:t>
            </a:r>
            <a:r>
              <a:rPr lang="en-US" sz="2400" dirty="0">
                <a:solidFill>
                  <a:srgbClr val="FFFFFF"/>
                </a:solidFill>
                <a:latin typeface="Kantar Brown"/>
              </a:rPr>
              <a:t>Least Absolute Shrinkage and Selection Operator)</a:t>
            </a:r>
            <a:endParaRPr lang="fr-FR" sz="4000" dirty="0">
              <a:solidFill>
                <a:srgbClr val="FFFFFF"/>
              </a:solidFill>
              <a:latin typeface="Kantar Brown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4860509-9807-41C0-B392-5194A9C94DEF}"/>
              </a:ext>
            </a:extLst>
          </p:cNvPr>
          <p:cNvSpPr/>
          <p:nvPr/>
        </p:nvSpPr>
        <p:spPr>
          <a:xfrm>
            <a:off x="2147501" y="6343822"/>
            <a:ext cx="21487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antar Brown" panose="020B0504020101010102"/>
              </a:rPr>
              <a:t>Analyse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Kantar Brown" panose="020B0504020101010102"/>
              </a:rPr>
              <a:t>Explicative</a:t>
            </a:r>
          </a:p>
        </p:txBody>
      </p:sp>
      <p:pic>
        <p:nvPicPr>
          <p:cNvPr id="38" name="Image 37">
            <a:hlinkClick r:id="rId6" action="ppaction://hlinksldjump"/>
            <a:extLst>
              <a:ext uri="{FF2B5EF4-FFF2-40B4-BE49-F238E27FC236}">
                <a16:creationId xmlns:a16="http://schemas.microsoft.com/office/drawing/2014/main" id="{E1D2E975-94C1-4B8A-99C3-B16D2899B16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13500"/>
          <a:stretch/>
        </p:blipFill>
        <p:spPr>
          <a:xfrm>
            <a:off x="1654628" y="6256252"/>
            <a:ext cx="507387" cy="438889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E6190DDA-6F19-4ED1-AB23-21159878E827}"/>
              </a:ext>
            </a:extLst>
          </p:cNvPr>
          <p:cNvSpPr/>
          <p:nvPr/>
        </p:nvSpPr>
        <p:spPr>
          <a:xfrm>
            <a:off x="141331" y="939384"/>
            <a:ext cx="1154393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fr-FR" sz="1600" b="1" cap="all" dirty="0">
                <a:latin typeface="Kantar Brown" panose="020B0504020101010102"/>
              </a:rPr>
              <a:t>Bénéfice client :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5112ADA-3A45-402D-9C91-EE439AA4118F}"/>
              </a:ext>
            </a:extLst>
          </p:cNvPr>
          <p:cNvSpPr/>
          <p:nvPr/>
        </p:nvSpPr>
        <p:spPr>
          <a:xfrm>
            <a:off x="6091912" y="939384"/>
            <a:ext cx="1355564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fr-FR" sz="1600" b="1" cap="all" dirty="0">
                <a:latin typeface="Kantar Brown" panose="020B0504020101010102"/>
              </a:rPr>
              <a:t>DANS MON ETUDE :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B831B39-94D1-4B75-86D6-23EDCE2D8971}"/>
              </a:ext>
            </a:extLst>
          </p:cNvPr>
          <p:cNvSpPr/>
          <p:nvPr/>
        </p:nvSpPr>
        <p:spPr>
          <a:xfrm>
            <a:off x="1295725" y="914762"/>
            <a:ext cx="4405493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1600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Identifier – sans idée a priori – les variables qui contribuent le plus à mon KPI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D12361-69C2-4DDA-82D1-5F7600AB867C}"/>
              </a:ext>
            </a:extLst>
          </p:cNvPr>
          <p:cNvSpPr/>
          <p:nvPr/>
        </p:nvSpPr>
        <p:spPr>
          <a:xfrm>
            <a:off x="7447477" y="914762"/>
            <a:ext cx="4603192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1600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Un KPI à expliquer et tout le reste du questionnaire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3990A72-A079-4DC9-AA04-572EFB7FF9B1}"/>
              </a:ext>
            </a:extLst>
          </p:cNvPr>
          <p:cNvSpPr/>
          <p:nvPr/>
        </p:nvSpPr>
        <p:spPr>
          <a:xfrm>
            <a:off x="6091912" y="1827995"/>
            <a:ext cx="1098891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fr-FR" sz="1600" b="1" cap="all" dirty="0">
                <a:latin typeface="Kantar Brown" panose="020B0504020101010102"/>
              </a:rPr>
              <a:t>RESULTAT :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33986A8-2DA9-4635-B0F2-53B8825A2686}"/>
              </a:ext>
            </a:extLst>
          </p:cNvPr>
          <p:cNvSpPr/>
          <p:nvPr/>
        </p:nvSpPr>
        <p:spPr>
          <a:xfrm>
            <a:off x="7447477" y="1823200"/>
            <a:ext cx="4603192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1600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Les variables classées selon leur niveau de contribution au KPI.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BEB72E5-3120-45A3-ABA1-8E6D4620D685}"/>
              </a:ext>
            </a:extLst>
          </p:cNvPr>
          <p:cNvSpPr/>
          <p:nvPr/>
        </p:nvSpPr>
        <p:spPr>
          <a:xfrm>
            <a:off x="141331" y="1855993"/>
            <a:ext cx="1712590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fr-FR" sz="1600" b="1" cap="all" dirty="0">
                <a:latin typeface="Kantar Brown" panose="020B0504020101010102"/>
              </a:rPr>
              <a:t>EXEMPLES :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C371387-28BA-45E7-B025-504CD405A92A}"/>
              </a:ext>
            </a:extLst>
          </p:cNvPr>
          <p:cNvSpPr/>
          <p:nvPr/>
        </p:nvSpPr>
        <p:spPr>
          <a:xfrm>
            <a:off x="141331" y="2199772"/>
            <a:ext cx="5559888" cy="1815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lvl="0" indent="-342900" algn="just">
              <a:buFont typeface="Courier New" panose="02070309020205020404" pitchFamily="49" charset="0"/>
              <a:buChar char="o"/>
              <a:defRPr/>
            </a:pPr>
            <a:r>
              <a:rPr lang="fr-FR" sz="1600" dirty="0">
                <a:solidFill>
                  <a:srgbClr val="333333"/>
                </a:solidFill>
                <a:latin typeface="Kantar Brown"/>
              </a:rPr>
              <a:t>Je veux connaître les variables qui pèsent le plus dans mon KPI (d’</a:t>
            </a:r>
            <a:r>
              <a:rPr lang="fr-FR" sz="1600" dirty="0" err="1">
                <a:solidFill>
                  <a:srgbClr val="333333"/>
                </a:solidFill>
                <a:latin typeface="Kantar Brown"/>
              </a:rPr>
              <a:t>equity</a:t>
            </a:r>
            <a:r>
              <a:rPr lang="fr-FR" sz="1600" dirty="0">
                <a:solidFill>
                  <a:srgbClr val="333333"/>
                </a:solidFill>
                <a:latin typeface="Kantar Brown"/>
              </a:rPr>
              <a:t>, de recommandation, d’intention d’achat, …) mais je n’ai pas d’a priori sur les variables à intégrer – ou aucune idée des drivers sur ce marché.</a:t>
            </a:r>
            <a:r>
              <a:rPr lang="fr-FR" sz="1600" b="1" dirty="0">
                <a:latin typeface="Kantar Brown" panose="020B0504020101010102"/>
              </a:rPr>
              <a:t> </a:t>
            </a:r>
            <a:r>
              <a:rPr lang="fr-FR" sz="1600" dirty="0">
                <a:latin typeface="Kantar Brown" panose="020B0504020101010102"/>
              </a:rPr>
              <a:t> </a:t>
            </a:r>
          </a:p>
          <a:p>
            <a:pPr marL="342900" lvl="0" indent="-342900" algn="just">
              <a:buFont typeface="Courier New" panose="02070309020205020404" pitchFamily="49" charset="0"/>
              <a:buChar char="o"/>
              <a:defRPr/>
            </a:pPr>
            <a:r>
              <a:rPr lang="fr-FR" sz="1600" dirty="0">
                <a:latin typeface="Kantar Brown" panose="020B0504020101010102"/>
              </a:rPr>
              <a:t>J’ai envie d’élargir mon analyse à des questions/variables qui ne sont généralement pas analysées mais qui ont peut-être leur importance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3B159AC5-98F4-4A85-B2AD-3B804D368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473" y="2580818"/>
            <a:ext cx="4031557" cy="3281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E96EC05-D5C9-4CEB-B95F-504207077381}"/>
              </a:ext>
            </a:extLst>
          </p:cNvPr>
          <p:cNvSpPr/>
          <p:nvPr/>
        </p:nvSpPr>
        <p:spPr>
          <a:xfrm>
            <a:off x="141330" y="4754867"/>
            <a:ext cx="5559888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1600" b="1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Comment ça marche? </a:t>
            </a:r>
            <a:r>
              <a:rPr lang="fr-FR" sz="1600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Une </a:t>
            </a:r>
            <a:r>
              <a:rPr lang="fr-FR" sz="1600" dirty="0">
                <a:solidFill>
                  <a:srgbClr val="333333"/>
                </a:solidFill>
                <a:latin typeface="Kantar Brown"/>
              </a:rPr>
              <a:t>analyse en 3 temps : sélection automatique de variables, calcul de coefficients, calcul de contribution</a:t>
            </a:r>
            <a:r>
              <a:rPr lang="fr-FR" sz="1600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 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D845DF51-4A84-4520-B985-F4D8815C98A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16188"/>
          <a:stretch/>
        </p:blipFill>
        <p:spPr>
          <a:xfrm>
            <a:off x="-72404" y="4157518"/>
            <a:ext cx="790931" cy="662897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ADCD7D-55B4-8C34-90E2-B6AA5A765D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451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que 17" descr="Accueil">
            <a:hlinkClick r:id="rId2" action="ppaction://hlinksldjump"/>
            <a:extLst>
              <a:ext uri="{FF2B5EF4-FFF2-40B4-BE49-F238E27FC236}">
                <a16:creationId xmlns:a16="http://schemas.microsoft.com/office/drawing/2014/main" id="{D6345555-2BA0-49AA-8F6A-58D62889D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8824" y="120107"/>
            <a:ext cx="324000" cy="324000"/>
          </a:xfrm>
          <a:prstGeom prst="rect">
            <a:avLst/>
          </a:prstGeom>
        </p:spPr>
      </p:pic>
      <p:pic>
        <p:nvPicPr>
          <p:cNvPr id="138" name="Espace réservé pour une image  3">
            <a:extLst>
              <a:ext uri="{FF2B5EF4-FFF2-40B4-BE49-F238E27FC236}">
                <a16:creationId xmlns:a16="http://schemas.microsoft.com/office/drawing/2014/main" id="{A525296C-042C-405B-A299-6C21D403E26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30" b="46991"/>
          <a:stretch/>
        </p:blipFill>
        <p:spPr>
          <a:xfrm>
            <a:off x="-8176" y="2220"/>
            <a:ext cx="12200176" cy="752523"/>
          </a:xfrm>
          <a:prstGeom prst="rect">
            <a:avLst/>
          </a:prstGeom>
        </p:spPr>
      </p:pic>
      <p:sp>
        <p:nvSpPr>
          <p:cNvPr id="159" name="Sous-titre 9">
            <a:extLst>
              <a:ext uri="{FF2B5EF4-FFF2-40B4-BE49-F238E27FC236}">
                <a16:creationId xmlns:a16="http://schemas.microsoft.com/office/drawing/2014/main" id="{50291038-7408-43F6-9C3B-9878AFEC96C4}"/>
              </a:ext>
            </a:extLst>
          </p:cNvPr>
          <p:cNvSpPr txBox="1">
            <a:spLocks/>
          </p:cNvSpPr>
          <p:nvPr/>
        </p:nvSpPr>
        <p:spPr>
          <a:xfrm>
            <a:off x="141330" y="-18746"/>
            <a:ext cx="10955700" cy="5557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None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20000"/>
              <a:buFont typeface="Wingdings" panose="05000000000000000000" pitchFamily="2" charset="2"/>
              <a:buChar char="§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20000"/>
              <a:buFont typeface="Wingdings" panose="05000000000000000000" pitchFamily="2" charset="2"/>
              <a:buChar char="§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20000"/>
              <a:buFont typeface="Wingdings" panose="05000000000000000000" pitchFamily="2" charset="2"/>
              <a:buChar char="§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4000" dirty="0">
                <a:solidFill>
                  <a:srgbClr val="FFFFFF"/>
                </a:solidFill>
                <a:latin typeface="Kantar Brown"/>
              </a:rPr>
              <a:t>Arbre de décision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4860509-9807-41C0-B392-5194A9C94DEF}"/>
              </a:ext>
            </a:extLst>
          </p:cNvPr>
          <p:cNvSpPr/>
          <p:nvPr/>
        </p:nvSpPr>
        <p:spPr>
          <a:xfrm>
            <a:off x="2147501" y="6343822"/>
            <a:ext cx="21487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antar Brown" panose="020B0504020101010102"/>
              </a:rPr>
              <a:t>Analyse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Kantar Brown" panose="020B0504020101010102"/>
              </a:rPr>
              <a:t>Explicative</a:t>
            </a:r>
          </a:p>
        </p:txBody>
      </p:sp>
      <p:pic>
        <p:nvPicPr>
          <p:cNvPr id="38" name="Image 37">
            <a:hlinkClick r:id="rId6" action="ppaction://hlinksldjump"/>
            <a:extLst>
              <a:ext uri="{FF2B5EF4-FFF2-40B4-BE49-F238E27FC236}">
                <a16:creationId xmlns:a16="http://schemas.microsoft.com/office/drawing/2014/main" id="{E1D2E975-94C1-4B8A-99C3-B16D2899B16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13500"/>
          <a:stretch/>
        </p:blipFill>
        <p:spPr>
          <a:xfrm>
            <a:off x="1654628" y="6256252"/>
            <a:ext cx="507387" cy="438889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E6190DDA-6F19-4ED1-AB23-21159878E827}"/>
              </a:ext>
            </a:extLst>
          </p:cNvPr>
          <p:cNvSpPr/>
          <p:nvPr/>
        </p:nvSpPr>
        <p:spPr>
          <a:xfrm>
            <a:off x="141331" y="939384"/>
            <a:ext cx="1154393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fr-FR" sz="1600" b="1" cap="all" dirty="0">
                <a:latin typeface="Kantar Brown" panose="020B0504020101010102"/>
              </a:rPr>
              <a:t>Bénéfice client :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5112ADA-3A45-402D-9C91-EE439AA4118F}"/>
              </a:ext>
            </a:extLst>
          </p:cNvPr>
          <p:cNvSpPr/>
          <p:nvPr/>
        </p:nvSpPr>
        <p:spPr>
          <a:xfrm>
            <a:off x="6091912" y="939384"/>
            <a:ext cx="1355564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fr-FR" sz="1600" b="1" cap="all" dirty="0">
                <a:latin typeface="Kantar Brown" panose="020B0504020101010102"/>
              </a:rPr>
              <a:t>DANS MON ETUDE :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B831B39-94D1-4B75-86D6-23EDCE2D8971}"/>
              </a:ext>
            </a:extLst>
          </p:cNvPr>
          <p:cNvSpPr/>
          <p:nvPr/>
        </p:nvSpPr>
        <p:spPr>
          <a:xfrm>
            <a:off x="1295725" y="914762"/>
            <a:ext cx="4405493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1600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Identifier et hiérarchiser les principaux facteurs expliquant votre KPI. Déterminer les cibles qui sur/</a:t>
            </a:r>
            <a:r>
              <a:rPr lang="fr-FR" sz="1600" dirty="0" err="1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sous-peforment</a:t>
            </a:r>
            <a:r>
              <a:rPr lang="fr-FR" sz="1600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 sur le KPI.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D12361-69C2-4DDA-82D1-5F7600AB867C}"/>
              </a:ext>
            </a:extLst>
          </p:cNvPr>
          <p:cNvSpPr/>
          <p:nvPr/>
        </p:nvSpPr>
        <p:spPr>
          <a:xfrm>
            <a:off x="7447477" y="914762"/>
            <a:ext cx="4603192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600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Un KPI à expliquer et des variables de mon questionnaire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3990A72-A079-4DC9-AA04-572EFB7FF9B1}"/>
              </a:ext>
            </a:extLst>
          </p:cNvPr>
          <p:cNvSpPr/>
          <p:nvPr/>
        </p:nvSpPr>
        <p:spPr>
          <a:xfrm>
            <a:off x="6091912" y="1688972"/>
            <a:ext cx="1098891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fr-FR" sz="1600" b="1" cap="all" dirty="0">
                <a:latin typeface="Kantar Brown" panose="020B0504020101010102"/>
              </a:rPr>
              <a:t>RESULTAT :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33986A8-2DA9-4635-B0F2-53B8825A2686}"/>
              </a:ext>
            </a:extLst>
          </p:cNvPr>
          <p:cNvSpPr/>
          <p:nvPr/>
        </p:nvSpPr>
        <p:spPr>
          <a:xfrm>
            <a:off x="7447477" y="1684177"/>
            <a:ext cx="4603192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1600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Un arbre : découpage successif de l’échantillon en variables les plus </a:t>
            </a:r>
            <a:r>
              <a:rPr lang="fr-FR" sz="1600" dirty="0" err="1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segmentantes</a:t>
            </a:r>
            <a:r>
              <a:rPr lang="fr-FR" sz="1600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.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BEB72E5-3120-45A3-ABA1-8E6D4620D685}"/>
              </a:ext>
            </a:extLst>
          </p:cNvPr>
          <p:cNvSpPr/>
          <p:nvPr/>
        </p:nvSpPr>
        <p:spPr>
          <a:xfrm>
            <a:off x="141331" y="2510333"/>
            <a:ext cx="1712590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fr-FR" sz="1600" b="1" cap="all" dirty="0">
                <a:latin typeface="Kantar Brown" panose="020B0504020101010102"/>
              </a:rPr>
              <a:t>EXEMPLES :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C371387-28BA-45E7-B025-504CD405A92A}"/>
              </a:ext>
            </a:extLst>
          </p:cNvPr>
          <p:cNvSpPr/>
          <p:nvPr/>
        </p:nvSpPr>
        <p:spPr>
          <a:xfrm>
            <a:off x="141331" y="2854112"/>
            <a:ext cx="5558429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lvl="0" indent="-342900" algn="just">
              <a:buFont typeface="Courier New" panose="02070309020205020404" pitchFamily="49" charset="0"/>
              <a:buChar char="o"/>
              <a:defRPr/>
            </a:pPr>
            <a:r>
              <a:rPr lang="fr-FR" sz="1600" b="1" dirty="0">
                <a:latin typeface="Kantar Brown" panose="020B0504020101010102"/>
              </a:rPr>
              <a:t>Brand</a:t>
            </a:r>
            <a:r>
              <a:rPr lang="fr-FR" sz="1600" dirty="0">
                <a:latin typeface="Kantar Brown" panose="020B0504020101010102"/>
              </a:rPr>
              <a:t> : Quels sont les critères ou combinaisons de critères qui expliquent le mieux mon Brand Power?</a:t>
            </a:r>
          </a:p>
          <a:p>
            <a:pPr marL="342900" lvl="0" indent="-342900" algn="just">
              <a:buFont typeface="Courier New" panose="02070309020205020404" pitchFamily="49" charset="0"/>
              <a:buChar char="o"/>
              <a:defRPr/>
            </a:pPr>
            <a:r>
              <a:rPr lang="fr-FR" sz="1600" b="1" dirty="0">
                <a:latin typeface="Kantar Brown" panose="020B0504020101010102"/>
              </a:rPr>
              <a:t>ECX</a:t>
            </a:r>
            <a:r>
              <a:rPr lang="fr-FR" sz="1600" dirty="0">
                <a:latin typeface="Kantar Brown" panose="020B0504020101010102"/>
              </a:rPr>
              <a:t> : Je veux identifier les populations auprès desquelles lancer en priorité des actions marketing afin de limiter le </a:t>
            </a:r>
            <a:r>
              <a:rPr lang="fr-FR" sz="1600" dirty="0" err="1">
                <a:latin typeface="Kantar Brown" panose="020B0504020101010102"/>
              </a:rPr>
              <a:t>churn</a:t>
            </a:r>
            <a:endParaRPr lang="fr-FR" sz="1600" dirty="0">
              <a:latin typeface="Kantar Brown" panose="020B0504020101010102"/>
            </a:endParaRPr>
          </a:p>
          <a:p>
            <a:pPr marL="342900" lvl="0" indent="-342900" algn="just">
              <a:buFont typeface="Courier New" panose="02070309020205020404" pitchFamily="49" charset="0"/>
              <a:buChar char="o"/>
              <a:defRPr/>
            </a:pPr>
            <a:r>
              <a:rPr lang="fr-FR" sz="1600" b="1" dirty="0">
                <a:latin typeface="Kantar Brown" panose="020B0504020101010102"/>
              </a:rPr>
              <a:t>M2I</a:t>
            </a:r>
            <a:r>
              <a:rPr lang="fr-FR" sz="1600" dirty="0">
                <a:latin typeface="Kantar Brown" panose="020B0504020101010102"/>
              </a:rPr>
              <a:t> : Quelles sont les sous-cibles les plus réceptives à mon nouveau concept de produit?</a:t>
            </a:r>
          </a:p>
          <a:p>
            <a:pPr marL="342900" lvl="0" indent="-342900" algn="just">
              <a:buFont typeface="Courier New" panose="02070309020205020404" pitchFamily="49" charset="0"/>
              <a:buChar char="o"/>
              <a:defRPr/>
            </a:pPr>
            <a:r>
              <a:rPr lang="fr-FR" sz="1600" b="1" dirty="0">
                <a:latin typeface="Kantar Brown" panose="020B0504020101010102"/>
              </a:rPr>
              <a:t>M&amp;C</a:t>
            </a:r>
            <a:r>
              <a:rPr lang="fr-FR" sz="1600" dirty="0">
                <a:latin typeface="Kantar Brown" panose="020B0504020101010102"/>
              </a:rPr>
              <a:t> : Quelles sont les populations qui réagissent le plus positivement à mes communications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C653FA16-BECA-4BC6-83F1-D254F67406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5995" y="2510333"/>
            <a:ext cx="4002829" cy="31393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2E836A8-4F5C-68EC-FE0B-CC4274B67F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208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que 17" descr="Accueil">
            <a:hlinkClick r:id="rId2" action="ppaction://hlinksldjump"/>
            <a:extLst>
              <a:ext uri="{FF2B5EF4-FFF2-40B4-BE49-F238E27FC236}">
                <a16:creationId xmlns:a16="http://schemas.microsoft.com/office/drawing/2014/main" id="{D6345555-2BA0-49AA-8F6A-58D62889D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8824" y="120107"/>
            <a:ext cx="324000" cy="324000"/>
          </a:xfrm>
          <a:prstGeom prst="rect">
            <a:avLst/>
          </a:prstGeom>
        </p:spPr>
      </p:pic>
      <p:pic>
        <p:nvPicPr>
          <p:cNvPr id="138" name="Espace réservé pour une image  3">
            <a:extLst>
              <a:ext uri="{FF2B5EF4-FFF2-40B4-BE49-F238E27FC236}">
                <a16:creationId xmlns:a16="http://schemas.microsoft.com/office/drawing/2014/main" id="{A525296C-042C-405B-A299-6C21D403E26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30" b="46991"/>
          <a:stretch/>
        </p:blipFill>
        <p:spPr>
          <a:xfrm>
            <a:off x="-8176" y="2220"/>
            <a:ext cx="12200176" cy="752523"/>
          </a:xfrm>
          <a:prstGeom prst="rect">
            <a:avLst/>
          </a:prstGeom>
        </p:spPr>
      </p:pic>
      <p:sp>
        <p:nvSpPr>
          <p:cNvPr id="159" name="Sous-titre 9">
            <a:extLst>
              <a:ext uri="{FF2B5EF4-FFF2-40B4-BE49-F238E27FC236}">
                <a16:creationId xmlns:a16="http://schemas.microsoft.com/office/drawing/2014/main" id="{50291038-7408-43F6-9C3B-9878AFEC96C4}"/>
              </a:ext>
            </a:extLst>
          </p:cNvPr>
          <p:cNvSpPr txBox="1">
            <a:spLocks/>
          </p:cNvSpPr>
          <p:nvPr/>
        </p:nvSpPr>
        <p:spPr>
          <a:xfrm>
            <a:off x="141330" y="-18746"/>
            <a:ext cx="10955700" cy="5557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None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20000"/>
              <a:buFont typeface="Wingdings" panose="05000000000000000000" pitchFamily="2" charset="2"/>
              <a:buChar char="§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20000"/>
              <a:buFont typeface="Wingdings" panose="05000000000000000000" pitchFamily="2" charset="2"/>
              <a:buChar char="§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20000"/>
              <a:buFont typeface="Wingdings" panose="05000000000000000000" pitchFamily="2" charset="2"/>
              <a:buChar char="§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4000" dirty="0">
                <a:solidFill>
                  <a:prstClr val="white"/>
                </a:solidFill>
                <a:latin typeface="Kantar Brown"/>
              </a:rPr>
              <a:t>Réseaux Bayésiens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4860509-9807-41C0-B392-5194A9C94DEF}"/>
              </a:ext>
            </a:extLst>
          </p:cNvPr>
          <p:cNvSpPr/>
          <p:nvPr/>
        </p:nvSpPr>
        <p:spPr>
          <a:xfrm>
            <a:off x="2147501" y="6343822"/>
            <a:ext cx="21487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antar Brown" panose="020B0504020101010102"/>
              </a:rPr>
              <a:t>Analyse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Kantar Brown" panose="020B0504020101010102"/>
              </a:rPr>
              <a:t>Explicative</a:t>
            </a:r>
          </a:p>
        </p:txBody>
      </p:sp>
      <p:pic>
        <p:nvPicPr>
          <p:cNvPr id="38" name="Image 37">
            <a:hlinkClick r:id="rId6" action="ppaction://hlinksldjump"/>
            <a:extLst>
              <a:ext uri="{FF2B5EF4-FFF2-40B4-BE49-F238E27FC236}">
                <a16:creationId xmlns:a16="http://schemas.microsoft.com/office/drawing/2014/main" id="{E1D2E975-94C1-4B8A-99C3-B16D2899B16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13500"/>
          <a:stretch/>
        </p:blipFill>
        <p:spPr>
          <a:xfrm>
            <a:off x="1654628" y="6256252"/>
            <a:ext cx="507387" cy="438889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E6190DDA-6F19-4ED1-AB23-21159878E827}"/>
              </a:ext>
            </a:extLst>
          </p:cNvPr>
          <p:cNvSpPr/>
          <p:nvPr/>
        </p:nvSpPr>
        <p:spPr>
          <a:xfrm>
            <a:off x="141331" y="939384"/>
            <a:ext cx="1154393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fr-FR" sz="1600" b="1" cap="all" dirty="0">
                <a:latin typeface="Kantar Brown" panose="020B0504020101010102"/>
              </a:rPr>
              <a:t>Bénéfice client :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5112ADA-3A45-402D-9C91-EE439AA4118F}"/>
              </a:ext>
            </a:extLst>
          </p:cNvPr>
          <p:cNvSpPr/>
          <p:nvPr/>
        </p:nvSpPr>
        <p:spPr>
          <a:xfrm>
            <a:off x="6211498" y="939384"/>
            <a:ext cx="1355564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fr-FR" sz="1600" b="1" cap="all" dirty="0">
                <a:latin typeface="Kantar Brown" panose="020B0504020101010102"/>
              </a:rPr>
              <a:t>DANS MON ETUDE :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B831B39-94D1-4B75-86D6-23EDCE2D8971}"/>
              </a:ext>
            </a:extLst>
          </p:cNvPr>
          <p:cNvSpPr/>
          <p:nvPr/>
        </p:nvSpPr>
        <p:spPr>
          <a:xfrm>
            <a:off x="1295725" y="914762"/>
            <a:ext cx="4796186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1600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Identifier les leviers à activer pour améliorer son KPI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D12361-69C2-4DDA-82D1-5F7600AB867C}"/>
              </a:ext>
            </a:extLst>
          </p:cNvPr>
          <p:cNvSpPr/>
          <p:nvPr/>
        </p:nvSpPr>
        <p:spPr>
          <a:xfrm>
            <a:off x="7447477" y="914762"/>
            <a:ext cx="4603192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600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Un KPI à expliquer (optionnel) et des variables de mon questionnaire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3990A72-A079-4DC9-AA04-572EFB7FF9B1}"/>
              </a:ext>
            </a:extLst>
          </p:cNvPr>
          <p:cNvSpPr/>
          <p:nvPr/>
        </p:nvSpPr>
        <p:spPr>
          <a:xfrm>
            <a:off x="6211498" y="1688972"/>
            <a:ext cx="1098891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fr-FR" sz="1600" b="1" cap="all" dirty="0">
                <a:latin typeface="Kantar Brown" panose="020B0504020101010102"/>
              </a:rPr>
              <a:t>RESULTAT :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33986A8-2DA9-4635-B0F2-53B8825A2686}"/>
              </a:ext>
            </a:extLst>
          </p:cNvPr>
          <p:cNvSpPr/>
          <p:nvPr/>
        </p:nvSpPr>
        <p:spPr>
          <a:xfrm>
            <a:off x="7447477" y="1684177"/>
            <a:ext cx="4603192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1600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Un réseau de liens et de contributions de variables entre elles et avec le KPI. Liens définis par le programme.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BEB72E5-3120-45A3-ABA1-8E6D4620D685}"/>
              </a:ext>
            </a:extLst>
          </p:cNvPr>
          <p:cNvSpPr/>
          <p:nvPr/>
        </p:nvSpPr>
        <p:spPr>
          <a:xfrm>
            <a:off x="141331" y="1564737"/>
            <a:ext cx="1712590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fr-FR" sz="1600" b="1" cap="all" dirty="0">
                <a:latin typeface="Kantar Brown" panose="020B0504020101010102"/>
              </a:rPr>
              <a:t>EXEMPLES :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C371387-28BA-45E7-B025-504CD405A92A}"/>
              </a:ext>
            </a:extLst>
          </p:cNvPr>
          <p:cNvSpPr/>
          <p:nvPr/>
        </p:nvSpPr>
        <p:spPr>
          <a:xfrm>
            <a:off x="141331" y="1908516"/>
            <a:ext cx="6052956" cy="24160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>
              <a:spcAft>
                <a:spcPts val="1000"/>
              </a:spcAft>
              <a:defRPr/>
            </a:pPr>
            <a:r>
              <a:rPr lang="fr-FR" sz="1400" b="1" dirty="0">
                <a:solidFill>
                  <a:srgbClr val="333333"/>
                </a:solidFill>
                <a:latin typeface="Kantar Brown"/>
              </a:rPr>
              <a:t>M2I</a:t>
            </a:r>
            <a:r>
              <a:rPr lang="fr-FR" sz="1400" dirty="0">
                <a:solidFill>
                  <a:srgbClr val="333333"/>
                </a:solidFill>
                <a:latin typeface="Kantar Brown"/>
              </a:rPr>
              <a:t>: Parmi tous les éléments composant un séjour touristique, quelle est la contribution de chacun à mon intention de revenir?</a:t>
            </a:r>
          </a:p>
          <a:p>
            <a:pPr lvl="0">
              <a:spcAft>
                <a:spcPts val="1000"/>
              </a:spcAft>
              <a:defRPr/>
            </a:pPr>
            <a:r>
              <a:rPr lang="fr-FR" sz="1400" b="1" dirty="0">
                <a:solidFill>
                  <a:srgbClr val="333333"/>
                </a:solidFill>
                <a:latin typeface="Kantar Brown"/>
              </a:rPr>
              <a:t>Brand</a:t>
            </a:r>
            <a:r>
              <a:rPr lang="fr-FR" sz="1400" dirty="0">
                <a:solidFill>
                  <a:srgbClr val="333333"/>
                </a:solidFill>
                <a:latin typeface="Kantar Brown"/>
              </a:rPr>
              <a:t>: Quelle est mon architecture de marque ? quelles sont les interactions entre toutes les dimensions d’image ? Quelles dimensions les plus impactantes pour mon Brand Power?</a:t>
            </a:r>
          </a:p>
          <a:p>
            <a:pPr lvl="0">
              <a:spcAft>
                <a:spcPts val="1000"/>
              </a:spcAft>
              <a:defRPr/>
            </a:pPr>
            <a:r>
              <a:rPr lang="fr-FR" sz="1400" b="1" dirty="0">
                <a:solidFill>
                  <a:srgbClr val="333333"/>
                </a:solidFill>
                <a:latin typeface="Kantar Brown"/>
              </a:rPr>
              <a:t>ECX</a:t>
            </a:r>
            <a:r>
              <a:rPr lang="fr-FR" sz="1400" dirty="0">
                <a:solidFill>
                  <a:srgbClr val="333333"/>
                </a:solidFill>
                <a:latin typeface="Kantar Brown"/>
              </a:rPr>
              <a:t> : quel est le chemin qui mène à la satisfaction de mes clients ? Quelles dimensions pèsent le plus dans mon NPS?</a:t>
            </a:r>
          </a:p>
          <a:p>
            <a:pPr lvl="0">
              <a:spcAft>
                <a:spcPts val="1000"/>
              </a:spcAft>
              <a:defRPr/>
            </a:pPr>
            <a:r>
              <a:rPr lang="fr-FR" sz="1400" b="1" dirty="0">
                <a:solidFill>
                  <a:srgbClr val="333333"/>
                </a:solidFill>
                <a:latin typeface="Kantar Brown"/>
              </a:rPr>
              <a:t>M&amp;C </a:t>
            </a:r>
            <a:r>
              <a:rPr lang="fr-FR" sz="1400" dirty="0">
                <a:solidFill>
                  <a:srgbClr val="333333"/>
                </a:solidFill>
                <a:latin typeface="Kantar Brown"/>
              </a:rPr>
              <a:t>: Quelles dimensions activer en priorité dans mes communications pour un call-to-action 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79464C-CE36-4F86-AA05-7DFE4FFA7DAE}"/>
              </a:ext>
            </a:extLst>
          </p:cNvPr>
          <p:cNvSpPr/>
          <p:nvPr/>
        </p:nvSpPr>
        <p:spPr>
          <a:xfrm>
            <a:off x="141330" y="4777926"/>
            <a:ext cx="6052956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1400" b="1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Comment ça marche? </a:t>
            </a:r>
            <a:r>
              <a:rPr lang="fr-FR" sz="1400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Les liens sont déterminés statistiquement par le programme. Tous les liens sont analysés, il n’y a pas forcément de KPI en entrée.</a:t>
            </a:r>
          </a:p>
          <a:p>
            <a:pPr lvl="0">
              <a:defRPr/>
            </a:pPr>
            <a:r>
              <a:rPr lang="fr-FR" sz="1400" b="1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Sous le capot : </a:t>
            </a:r>
            <a:r>
              <a:rPr lang="fr-FR" sz="1400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des probabilités conditionnelles (la probabilité d’améliorer le KPI à la condition d’améliorer telle dimension)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4E556BF6-FFA7-4A25-9969-251DB56F7B3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16188"/>
          <a:stretch/>
        </p:blipFill>
        <p:spPr>
          <a:xfrm>
            <a:off x="-72404" y="4228764"/>
            <a:ext cx="790931" cy="66289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053405C-1095-4983-A839-CF157E5396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4097" y="2674465"/>
            <a:ext cx="5011821" cy="3108598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22F185-ED35-495B-9728-24F78CE7B3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231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041BFD-E955-49AD-937A-0F7F85983C45}"/>
              </a:ext>
            </a:extLst>
          </p:cNvPr>
          <p:cNvSpPr/>
          <p:nvPr/>
        </p:nvSpPr>
        <p:spPr bwMode="ltGray">
          <a:xfrm>
            <a:off x="0" y="5967019"/>
            <a:ext cx="12192000" cy="89238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3AB0223-B66F-4689-843B-50992DDC2BC0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1567899" y="190567"/>
            <a:ext cx="10391130" cy="636800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A14E0F27-A6E2-41B5-815F-62E7B8133085}"/>
              </a:ext>
            </a:extLst>
          </p:cNvPr>
          <p:cNvSpPr/>
          <p:nvPr/>
        </p:nvSpPr>
        <p:spPr bwMode="ltGray">
          <a:xfrm>
            <a:off x="5591944" y="6393507"/>
            <a:ext cx="2232248" cy="46589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E4D652C-BD7C-4111-A609-415DC8B46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1" y="276753"/>
            <a:ext cx="3143711" cy="404119"/>
          </a:xfrm>
        </p:spPr>
        <p:txBody>
          <a:bodyPr/>
          <a:lstStyle/>
          <a:p>
            <a:r>
              <a:rPr lang="fr-FR" dirty="0"/>
              <a:t>Articulations marque et sponsoring</a:t>
            </a:r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519E8F9D-C3E5-4AAE-B19B-4028BB302FB5}"/>
              </a:ext>
            </a:extLst>
          </p:cNvPr>
          <p:cNvSpPr txBox="1">
            <a:spLocks/>
          </p:cNvSpPr>
          <p:nvPr/>
        </p:nvSpPr>
        <p:spPr>
          <a:xfrm>
            <a:off x="258280" y="6492700"/>
            <a:ext cx="2619238" cy="19761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29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Baromètre Sport FDJ – Décembre 2018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A0C8B8FD-B207-48D1-ADE7-E8AC848368AB}"/>
              </a:ext>
            </a:extLst>
          </p:cNvPr>
          <p:cNvSpPr/>
          <p:nvPr/>
        </p:nvSpPr>
        <p:spPr>
          <a:xfrm>
            <a:off x="360001" y="4509120"/>
            <a:ext cx="2307394" cy="102155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Schéma entier du réseau complet non supervisé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09FFB4A-0EF3-4A9D-A99D-CFB76C55CE1B}"/>
              </a:ext>
            </a:extLst>
          </p:cNvPr>
          <p:cNvSpPr txBox="1"/>
          <p:nvPr/>
        </p:nvSpPr>
        <p:spPr>
          <a:xfrm>
            <a:off x="345486" y="6007881"/>
            <a:ext cx="2556201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1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Base : Ensemble (n=2005)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1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Questions intégrées : Tronc commun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1BBCD9E-F6C5-23AF-28E0-EE62FF2F38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34BEE3-566C-4068-A777-C3A4762E861B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71717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571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041BFD-E955-49AD-937A-0F7F85983C45}"/>
              </a:ext>
            </a:extLst>
          </p:cNvPr>
          <p:cNvSpPr/>
          <p:nvPr/>
        </p:nvSpPr>
        <p:spPr bwMode="ltGray">
          <a:xfrm>
            <a:off x="0" y="5967019"/>
            <a:ext cx="12192000" cy="89238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3AB0223-B66F-4689-843B-50992DDC2BC0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1567899" y="190567"/>
            <a:ext cx="10391130" cy="636800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A14E0F27-A6E2-41B5-815F-62E7B8133085}"/>
              </a:ext>
            </a:extLst>
          </p:cNvPr>
          <p:cNvSpPr/>
          <p:nvPr/>
        </p:nvSpPr>
        <p:spPr bwMode="ltGray">
          <a:xfrm>
            <a:off x="5591944" y="6393507"/>
            <a:ext cx="2232248" cy="46589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E4D652C-BD7C-4111-A609-415DC8B46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1" y="276753"/>
            <a:ext cx="3143711" cy="404119"/>
          </a:xfrm>
        </p:spPr>
        <p:txBody>
          <a:bodyPr/>
          <a:lstStyle/>
          <a:p>
            <a:r>
              <a:rPr lang="fr-FR" dirty="0"/>
              <a:t>Principaux thèmes</a:t>
            </a:r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519E8F9D-C3E5-4AAE-B19B-4028BB302FB5}"/>
              </a:ext>
            </a:extLst>
          </p:cNvPr>
          <p:cNvSpPr txBox="1">
            <a:spLocks/>
          </p:cNvSpPr>
          <p:nvPr/>
        </p:nvSpPr>
        <p:spPr>
          <a:xfrm>
            <a:off x="258280" y="6492700"/>
            <a:ext cx="2619238" cy="19761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29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Baromètre Sport FDJ – Décembre 2018</a:t>
            </a:r>
          </a:p>
        </p:txBody>
      </p:sp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77E639CC-05B8-49DA-ACC2-59DBD9C87A73}"/>
              </a:ext>
            </a:extLst>
          </p:cNvPr>
          <p:cNvSpPr/>
          <p:nvPr/>
        </p:nvSpPr>
        <p:spPr>
          <a:xfrm>
            <a:off x="6383344" y="119063"/>
            <a:ext cx="5655834" cy="4221494"/>
          </a:xfrm>
          <a:custGeom>
            <a:avLst/>
            <a:gdLst>
              <a:gd name="connsiteX0" fmla="*/ 295796 w 5705573"/>
              <a:gd name="connsiteY0" fmla="*/ 93029 h 4194100"/>
              <a:gd name="connsiteX1" fmla="*/ 567939 w 5705573"/>
              <a:gd name="connsiteY1" fmla="*/ 1050972 h 4194100"/>
              <a:gd name="connsiteX2" fmla="*/ 1591196 w 5705573"/>
              <a:gd name="connsiteY2" fmla="*/ 1116286 h 4194100"/>
              <a:gd name="connsiteX3" fmla="*/ 1700053 w 5705573"/>
              <a:gd name="connsiteY3" fmla="*/ 2618514 h 4194100"/>
              <a:gd name="connsiteX4" fmla="*/ 1852453 w 5705573"/>
              <a:gd name="connsiteY4" fmla="*/ 3184572 h 4194100"/>
              <a:gd name="connsiteX5" fmla="*/ 1427910 w 5705573"/>
              <a:gd name="connsiteY5" fmla="*/ 3903029 h 4194100"/>
              <a:gd name="connsiteX6" fmla="*/ 1536767 w 5705573"/>
              <a:gd name="connsiteY6" fmla="*/ 4164286 h 4194100"/>
              <a:gd name="connsiteX7" fmla="*/ 1939539 w 5705573"/>
              <a:gd name="connsiteY7" fmla="*/ 4098972 h 4194100"/>
              <a:gd name="connsiteX8" fmla="*/ 2527367 w 5705573"/>
              <a:gd name="connsiteY8" fmla="*/ 3369629 h 4194100"/>
              <a:gd name="connsiteX9" fmla="*/ 3136967 w 5705573"/>
              <a:gd name="connsiteY9" fmla="*/ 3347857 h 4194100"/>
              <a:gd name="connsiteX10" fmla="*/ 3964282 w 5705573"/>
              <a:gd name="connsiteY10" fmla="*/ 3892143 h 4194100"/>
              <a:gd name="connsiteX11" fmla="*/ 5564482 w 5705573"/>
              <a:gd name="connsiteY11" fmla="*/ 3249886 h 4194100"/>
              <a:gd name="connsiteX12" fmla="*/ 5466510 w 5705573"/>
              <a:gd name="connsiteY12" fmla="*/ 1061857 h 4194100"/>
              <a:gd name="connsiteX13" fmla="*/ 4160225 w 5705573"/>
              <a:gd name="connsiteY13" fmla="*/ 93029 h 4194100"/>
              <a:gd name="connsiteX14" fmla="*/ 295796 w 5705573"/>
              <a:gd name="connsiteY14" fmla="*/ 38600 h 4194100"/>
              <a:gd name="connsiteX15" fmla="*/ 295796 w 5705573"/>
              <a:gd name="connsiteY15" fmla="*/ 93029 h 4194100"/>
              <a:gd name="connsiteX0" fmla="*/ 246057 w 5655834"/>
              <a:gd name="connsiteY0" fmla="*/ 120423 h 4221494"/>
              <a:gd name="connsiteX1" fmla="*/ 518200 w 5655834"/>
              <a:gd name="connsiteY1" fmla="*/ 1078366 h 4221494"/>
              <a:gd name="connsiteX2" fmla="*/ 1541457 w 5655834"/>
              <a:gd name="connsiteY2" fmla="*/ 1143680 h 4221494"/>
              <a:gd name="connsiteX3" fmla="*/ 1650314 w 5655834"/>
              <a:gd name="connsiteY3" fmla="*/ 2645908 h 4221494"/>
              <a:gd name="connsiteX4" fmla="*/ 1802714 w 5655834"/>
              <a:gd name="connsiteY4" fmla="*/ 3211966 h 4221494"/>
              <a:gd name="connsiteX5" fmla="*/ 1378171 w 5655834"/>
              <a:gd name="connsiteY5" fmla="*/ 3930423 h 4221494"/>
              <a:gd name="connsiteX6" fmla="*/ 1487028 w 5655834"/>
              <a:gd name="connsiteY6" fmla="*/ 4191680 h 4221494"/>
              <a:gd name="connsiteX7" fmla="*/ 1889800 w 5655834"/>
              <a:gd name="connsiteY7" fmla="*/ 4126366 h 4221494"/>
              <a:gd name="connsiteX8" fmla="*/ 2477628 w 5655834"/>
              <a:gd name="connsiteY8" fmla="*/ 3397023 h 4221494"/>
              <a:gd name="connsiteX9" fmla="*/ 3087228 w 5655834"/>
              <a:gd name="connsiteY9" fmla="*/ 3375251 h 4221494"/>
              <a:gd name="connsiteX10" fmla="*/ 3914543 w 5655834"/>
              <a:gd name="connsiteY10" fmla="*/ 3919537 h 4221494"/>
              <a:gd name="connsiteX11" fmla="*/ 5514743 w 5655834"/>
              <a:gd name="connsiteY11" fmla="*/ 3277280 h 4221494"/>
              <a:gd name="connsiteX12" fmla="*/ 5416771 w 5655834"/>
              <a:gd name="connsiteY12" fmla="*/ 1089251 h 4221494"/>
              <a:gd name="connsiteX13" fmla="*/ 4110486 w 5655834"/>
              <a:gd name="connsiteY13" fmla="*/ 120423 h 4221494"/>
              <a:gd name="connsiteX14" fmla="*/ 246057 w 5655834"/>
              <a:gd name="connsiteY14" fmla="*/ 120423 h 4221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655834" h="4221494">
                <a:moveTo>
                  <a:pt x="246057" y="120423"/>
                </a:moveTo>
                <a:cubicBezTo>
                  <a:pt x="-352657" y="280080"/>
                  <a:pt x="302300" y="907823"/>
                  <a:pt x="518200" y="1078366"/>
                </a:cubicBezTo>
                <a:cubicBezTo>
                  <a:pt x="734100" y="1248909"/>
                  <a:pt x="1352771" y="882423"/>
                  <a:pt x="1541457" y="1143680"/>
                </a:cubicBezTo>
                <a:cubicBezTo>
                  <a:pt x="1730143" y="1404937"/>
                  <a:pt x="1606771" y="2301194"/>
                  <a:pt x="1650314" y="2645908"/>
                </a:cubicBezTo>
                <a:cubicBezTo>
                  <a:pt x="1693857" y="2990622"/>
                  <a:pt x="1848071" y="2997880"/>
                  <a:pt x="1802714" y="3211966"/>
                </a:cubicBezTo>
                <a:cubicBezTo>
                  <a:pt x="1757357" y="3426052"/>
                  <a:pt x="1430785" y="3767137"/>
                  <a:pt x="1378171" y="3930423"/>
                </a:cubicBezTo>
                <a:cubicBezTo>
                  <a:pt x="1325557" y="4093709"/>
                  <a:pt x="1401757" y="4159023"/>
                  <a:pt x="1487028" y="4191680"/>
                </a:cubicBezTo>
                <a:cubicBezTo>
                  <a:pt x="1572299" y="4224337"/>
                  <a:pt x="1724700" y="4258809"/>
                  <a:pt x="1889800" y="4126366"/>
                </a:cubicBezTo>
                <a:cubicBezTo>
                  <a:pt x="2054900" y="3993923"/>
                  <a:pt x="2278057" y="3522209"/>
                  <a:pt x="2477628" y="3397023"/>
                </a:cubicBezTo>
                <a:cubicBezTo>
                  <a:pt x="2677199" y="3271837"/>
                  <a:pt x="2847742" y="3288165"/>
                  <a:pt x="3087228" y="3375251"/>
                </a:cubicBezTo>
                <a:cubicBezTo>
                  <a:pt x="3326714" y="3462337"/>
                  <a:pt x="3509957" y="3935865"/>
                  <a:pt x="3914543" y="3919537"/>
                </a:cubicBezTo>
                <a:cubicBezTo>
                  <a:pt x="4319129" y="3903209"/>
                  <a:pt x="5264372" y="3748994"/>
                  <a:pt x="5514743" y="3277280"/>
                </a:cubicBezTo>
                <a:cubicBezTo>
                  <a:pt x="5765114" y="2805566"/>
                  <a:pt x="5650814" y="1615394"/>
                  <a:pt x="5416771" y="1089251"/>
                </a:cubicBezTo>
                <a:cubicBezTo>
                  <a:pt x="5182728" y="563108"/>
                  <a:pt x="4972272" y="290966"/>
                  <a:pt x="4110486" y="120423"/>
                </a:cubicBezTo>
                <a:cubicBezTo>
                  <a:pt x="3248700" y="-41048"/>
                  <a:pt x="844771" y="-39234"/>
                  <a:pt x="246057" y="120423"/>
                </a:cubicBezTo>
                <a:close/>
              </a:path>
            </a:pathLst>
          </a:custGeom>
          <a:solidFill>
            <a:srgbClr val="C50017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AB81D48F-544D-44A2-9B8C-1C6BFB7233AA}"/>
              </a:ext>
            </a:extLst>
          </p:cNvPr>
          <p:cNvSpPr/>
          <p:nvPr/>
        </p:nvSpPr>
        <p:spPr>
          <a:xfrm>
            <a:off x="7659726" y="3465330"/>
            <a:ext cx="4106126" cy="1764635"/>
          </a:xfrm>
          <a:custGeom>
            <a:avLst/>
            <a:gdLst>
              <a:gd name="connsiteX0" fmla="*/ 207924 w 4106126"/>
              <a:gd name="connsiteY0" fmla="*/ 1306695 h 1764635"/>
              <a:gd name="connsiteX1" fmla="*/ 1465224 w 4106126"/>
              <a:gd name="connsiteY1" fmla="*/ 1249545 h 1764635"/>
              <a:gd name="connsiteX2" fmla="*/ 2751099 w 4106126"/>
              <a:gd name="connsiteY2" fmla="*/ 1744845 h 1764635"/>
              <a:gd name="connsiteX3" fmla="*/ 4017924 w 4106126"/>
              <a:gd name="connsiteY3" fmla="*/ 1592445 h 1764635"/>
              <a:gd name="connsiteX4" fmla="*/ 3836949 w 4106126"/>
              <a:gd name="connsiteY4" fmla="*/ 916170 h 1764635"/>
              <a:gd name="connsiteX5" fmla="*/ 2541549 w 4106126"/>
              <a:gd name="connsiteY5" fmla="*/ 678045 h 1764635"/>
              <a:gd name="connsiteX6" fmla="*/ 2027199 w 4106126"/>
              <a:gd name="connsiteY6" fmla="*/ 249420 h 1764635"/>
              <a:gd name="connsiteX7" fmla="*/ 1779549 w 4106126"/>
              <a:gd name="connsiteY7" fmla="*/ 39870 h 1764635"/>
              <a:gd name="connsiteX8" fmla="*/ 1417599 w 4106126"/>
              <a:gd name="connsiteY8" fmla="*/ 11295 h 1764635"/>
              <a:gd name="connsiteX9" fmla="*/ 1122324 w 4106126"/>
              <a:gd name="connsiteY9" fmla="*/ 173220 h 1764635"/>
              <a:gd name="connsiteX10" fmla="*/ 903249 w 4106126"/>
              <a:gd name="connsiteY10" fmla="*/ 487545 h 1764635"/>
              <a:gd name="connsiteX11" fmla="*/ 646074 w 4106126"/>
              <a:gd name="connsiteY11" fmla="*/ 820920 h 1764635"/>
              <a:gd name="connsiteX12" fmla="*/ 274599 w 4106126"/>
              <a:gd name="connsiteY12" fmla="*/ 916170 h 1764635"/>
              <a:gd name="connsiteX13" fmla="*/ 26949 w 4106126"/>
              <a:gd name="connsiteY13" fmla="*/ 1039995 h 1764635"/>
              <a:gd name="connsiteX14" fmla="*/ 26949 w 4106126"/>
              <a:gd name="connsiteY14" fmla="*/ 1278120 h 1764635"/>
              <a:gd name="connsiteX15" fmla="*/ 207924 w 4106126"/>
              <a:gd name="connsiteY15" fmla="*/ 1306695 h 1764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106126" h="1764635">
                <a:moveTo>
                  <a:pt x="207924" y="1306695"/>
                </a:moveTo>
                <a:cubicBezTo>
                  <a:pt x="447637" y="1301932"/>
                  <a:pt x="1041362" y="1176520"/>
                  <a:pt x="1465224" y="1249545"/>
                </a:cubicBezTo>
                <a:cubicBezTo>
                  <a:pt x="1889086" y="1322570"/>
                  <a:pt x="2325649" y="1687695"/>
                  <a:pt x="2751099" y="1744845"/>
                </a:cubicBezTo>
                <a:cubicBezTo>
                  <a:pt x="3176549" y="1801995"/>
                  <a:pt x="3836949" y="1730557"/>
                  <a:pt x="4017924" y="1592445"/>
                </a:cubicBezTo>
                <a:cubicBezTo>
                  <a:pt x="4198899" y="1454333"/>
                  <a:pt x="4083012" y="1068570"/>
                  <a:pt x="3836949" y="916170"/>
                </a:cubicBezTo>
                <a:cubicBezTo>
                  <a:pt x="3590887" y="763770"/>
                  <a:pt x="2843174" y="789170"/>
                  <a:pt x="2541549" y="678045"/>
                </a:cubicBezTo>
                <a:cubicBezTo>
                  <a:pt x="2239924" y="566920"/>
                  <a:pt x="2027199" y="249420"/>
                  <a:pt x="2027199" y="249420"/>
                </a:cubicBezTo>
                <a:cubicBezTo>
                  <a:pt x="1900199" y="143058"/>
                  <a:pt x="1881149" y="79557"/>
                  <a:pt x="1779549" y="39870"/>
                </a:cubicBezTo>
                <a:cubicBezTo>
                  <a:pt x="1677949" y="182"/>
                  <a:pt x="1527136" y="-10930"/>
                  <a:pt x="1417599" y="11295"/>
                </a:cubicBezTo>
                <a:cubicBezTo>
                  <a:pt x="1308062" y="33520"/>
                  <a:pt x="1208049" y="93845"/>
                  <a:pt x="1122324" y="173220"/>
                </a:cubicBezTo>
                <a:cubicBezTo>
                  <a:pt x="1036599" y="252595"/>
                  <a:pt x="982624" y="379595"/>
                  <a:pt x="903249" y="487545"/>
                </a:cubicBezTo>
                <a:cubicBezTo>
                  <a:pt x="823874" y="595495"/>
                  <a:pt x="750849" y="749483"/>
                  <a:pt x="646074" y="820920"/>
                </a:cubicBezTo>
                <a:cubicBezTo>
                  <a:pt x="541299" y="892357"/>
                  <a:pt x="377786" y="879658"/>
                  <a:pt x="274599" y="916170"/>
                </a:cubicBezTo>
                <a:cubicBezTo>
                  <a:pt x="171412" y="952682"/>
                  <a:pt x="68224" y="979670"/>
                  <a:pt x="26949" y="1039995"/>
                </a:cubicBezTo>
                <a:cubicBezTo>
                  <a:pt x="-14326" y="1100320"/>
                  <a:pt x="-3213" y="1235258"/>
                  <a:pt x="26949" y="1278120"/>
                </a:cubicBezTo>
                <a:cubicBezTo>
                  <a:pt x="57111" y="1320982"/>
                  <a:pt x="-31789" y="1311458"/>
                  <a:pt x="207924" y="1306695"/>
                </a:cubicBezTo>
                <a:close/>
              </a:path>
            </a:pathLst>
          </a:cu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54E3037A-E1C2-42E8-82DD-3C7C27F09A83}"/>
              </a:ext>
            </a:extLst>
          </p:cNvPr>
          <p:cNvSpPr/>
          <p:nvPr/>
        </p:nvSpPr>
        <p:spPr>
          <a:xfrm>
            <a:off x="7313038" y="4714788"/>
            <a:ext cx="3301605" cy="1673905"/>
          </a:xfrm>
          <a:custGeom>
            <a:avLst/>
            <a:gdLst>
              <a:gd name="connsiteX0" fmla="*/ 297437 w 3301605"/>
              <a:gd name="connsiteY0" fmla="*/ 114410 h 1664403"/>
              <a:gd name="connsiteX1" fmla="*/ 30737 w 3301605"/>
              <a:gd name="connsiteY1" fmla="*/ 504935 h 1664403"/>
              <a:gd name="connsiteX2" fmla="*/ 78362 w 3301605"/>
              <a:gd name="connsiteY2" fmla="*/ 1552685 h 1664403"/>
              <a:gd name="connsiteX3" fmla="*/ 678437 w 3301605"/>
              <a:gd name="connsiteY3" fmla="*/ 1619360 h 1664403"/>
              <a:gd name="connsiteX4" fmla="*/ 3154937 w 3301605"/>
              <a:gd name="connsiteY4" fmla="*/ 1419335 h 1664403"/>
              <a:gd name="connsiteX5" fmla="*/ 2935862 w 3301605"/>
              <a:gd name="connsiteY5" fmla="*/ 743060 h 1664403"/>
              <a:gd name="connsiteX6" fmla="*/ 2278637 w 3301605"/>
              <a:gd name="connsiteY6" fmla="*/ 200135 h 1664403"/>
              <a:gd name="connsiteX7" fmla="*/ 1840487 w 3301605"/>
              <a:gd name="connsiteY7" fmla="*/ 38210 h 1664403"/>
              <a:gd name="connsiteX8" fmla="*/ 1640462 w 3301605"/>
              <a:gd name="connsiteY8" fmla="*/ 110 h 1664403"/>
              <a:gd name="connsiteX9" fmla="*/ 973712 w 3301605"/>
              <a:gd name="connsiteY9" fmla="*/ 28685 h 1664403"/>
              <a:gd name="connsiteX10" fmla="*/ 297437 w 3301605"/>
              <a:gd name="connsiteY10" fmla="*/ 114410 h 1664403"/>
              <a:gd name="connsiteX0" fmla="*/ 297437 w 3301605"/>
              <a:gd name="connsiteY0" fmla="*/ 123912 h 1673905"/>
              <a:gd name="connsiteX1" fmla="*/ 30737 w 3301605"/>
              <a:gd name="connsiteY1" fmla="*/ 514437 h 1673905"/>
              <a:gd name="connsiteX2" fmla="*/ 78362 w 3301605"/>
              <a:gd name="connsiteY2" fmla="*/ 1562187 h 1673905"/>
              <a:gd name="connsiteX3" fmla="*/ 678437 w 3301605"/>
              <a:gd name="connsiteY3" fmla="*/ 1628862 h 1673905"/>
              <a:gd name="connsiteX4" fmla="*/ 3154937 w 3301605"/>
              <a:gd name="connsiteY4" fmla="*/ 1428837 h 1673905"/>
              <a:gd name="connsiteX5" fmla="*/ 2935862 w 3301605"/>
              <a:gd name="connsiteY5" fmla="*/ 752562 h 1673905"/>
              <a:gd name="connsiteX6" fmla="*/ 2278637 w 3301605"/>
              <a:gd name="connsiteY6" fmla="*/ 209637 h 1673905"/>
              <a:gd name="connsiteX7" fmla="*/ 1640462 w 3301605"/>
              <a:gd name="connsiteY7" fmla="*/ 9612 h 1673905"/>
              <a:gd name="connsiteX8" fmla="*/ 973712 w 3301605"/>
              <a:gd name="connsiteY8" fmla="*/ 38187 h 1673905"/>
              <a:gd name="connsiteX9" fmla="*/ 297437 w 3301605"/>
              <a:gd name="connsiteY9" fmla="*/ 123912 h 1673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01605" h="1673905">
                <a:moveTo>
                  <a:pt x="297437" y="123912"/>
                </a:moveTo>
                <a:cubicBezTo>
                  <a:pt x="140274" y="203287"/>
                  <a:pt x="67249" y="274725"/>
                  <a:pt x="30737" y="514437"/>
                </a:cubicBezTo>
                <a:cubicBezTo>
                  <a:pt x="-5775" y="754149"/>
                  <a:pt x="-29588" y="1376449"/>
                  <a:pt x="78362" y="1562187"/>
                </a:cubicBezTo>
                <a:cubicBezTo>
                  <a:pt x="186312" y="1747925"/>
                  <a:pt x="165674" y="1651087"/>
                  <a:pt x="678437" y="1628862"/>
                </a:cubicBezTo>
                <a:cubicBezTo>
                  <a:pt x="1191200" y="1606637"/>
                  <a:pt x="2778700" y="1574887"/>
                  <a:pt x="3154937" y="1428837"/>
                </a:cubicBezTo>
                <a:cubicBezTo>
                  <a:pt x="3531174" y="1282787"/>
                  <a:pt x="3081912" y="955762"/>
                  <a:pt x="2935862" y="752562"/>
                </a:cubicBezTo>
                <a:cubicBezTo>
                  <a:pt x="2789812" y="549362"/>
                  <a:pt x="2494537" y="333462"/>
                  <a:pt x="2278637" y="209637"/>
                </a:cubicBezTo>
                <a:cubicBezTo>
                  <a:pt x="2062737" y="85812"/>
                  <a:pt x="1857949" y="38187"/>
                  <a:pt x="1640462" y="9612"/>
                </a:cubicBezTo>
                <a:cubicBezTo>
                  <a:pt x="1422975" y="-18963"/>
                  <a:pt x="1194374" y="23900"/>
                  <a:pt x="973712" y="38187"/>
                </a:cubicBezTo>
                <a:cubicBezTo>
                  <a:pt x="753050" y="52474"/>
                  <a:pt x="454600" y="44537"/>
                  <a:pt x="297437" y="123912"/>
                </a:cubicBezTo>
                <a:close/>
              </a:path>
            </a:pathLst>
          </a:cu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1339978D-B74D-434D-B308-F2316828E0EA}"/>
              </a:ext>
            </a:extLst>
          </p:cNvPr>
          <p:cNvSpPr/>
          <p:nvPr/>
        </p:nvSpPr>
        <p:spPr>
          <a:xfrm>
            <a:off x="5124076" y="4622435"/>
            <a:ext cx="2001089" cy="1814396"/>
          </a:xfrm>
          <a:custGeom>
            <a:avLst/>
            <a:gdLst>
              <a:gd name="connsiteX0" fmla="*/ 1838699 w 2001089"/>
              <a:gd name="connsiteY0" fmla="*/ 63865 h 1814396"/>
              <a:gd name="connsiteX1" fmla="*/ 1905374 w 2001089"/>
              <a:gd name="connsiteY1" fmla="*/ 1121140 h 1814396"/>
              <a:gd name="connsiteX2" fmla="*/ 1029074 w 2001089"/>
              <a:gd name="connsiteY2" fmla="*/ 1787890 h 1814396"/>
              <a:gd name="connsiteX3" fmla="*/ 324224 w 2001089"/>
              <a:gd name="connsiteY3" fmla="*/ 1578340 h 1814396"/>
              <a:gd name="connsiteX4" fmla="*/ 9899 w 2001089"/>
              <a:gd name="connsiteY4" fmla="*/ 635365 h 1814396"/>
              <a:gd name="connsiteX5" fmla="*/ 667124 w 2001089"/>
              <a:gd name="connsiteY5" fmla="*/ 178165 h 1814396"/>
              <a:gd name="connsiteX6" fmla="*/ 1838699 w 2001089"/>
              <a:gd name="connsiteY6" fmla="*/ 63865 h 1814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1089" h="1814396">
                <a:moveTo>
                  <a:pt x="1838699" y="63865"/>
                </a:moveTo>
                <a:cubicBezTo>
                  <a:pt x="2045074" y="221028"/>
                  <a:pt x="2040311" y="833803"/>
                  <a:pt x="1905374" y="1121140"/>
                </a:cubicBezTo>
                <a:cubicBezTo>
                  <a:pt x="1770437" y="1408477"/>
                  <a:pt x="1292599" y="1711690"/>
                  <a:pt x="1029074" y="1787890"/>
                </a:cubicBezTo>
                <a:cubicBezTo>
                  <a:pt x="765549" y="1864090"/>
                  <a:pt x="494086" y="1770427"/>
                  <a:pt x="324224" y="1578340"/>
                </a:cubicBezTo>
                <a:cubicBezTo>
                  <a:pt x="154362" y="1386253"/>
                  <a:pt x="-47251" y="868728"/>
                  <a:pt x="9899" y="635365"/>
                </a:cubicBezTo>
                <a:cubicBezTo>
                  <a:pt x="67049" y="402003"/>
                  <a:pt x="363912" y="279765"/>
                  <a:pt x="667124" y="178165"/>
                </a:cubicBezTo>
                <a:cubicBezTo>
                  <a:pt x="970336" y="76565"/>
                  <a:pt x="1632324" y="-93298"/>
                  <a:pt x="1838699" y="63865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1669D23-B0C4-4338-836B-53C7C83360D8}"/>
              </a:ext>
            </a:extLst>
          </p:cNvPr>
          <p:cNvSpPr/>
          <p:nvPr/>
        </p:nvSpPr>
        <p:spPr>
          <a:xfrm>
            <a:off x="3648738" y="5358334"/>
            <a:ext cx="1682880" cy="1307726"/>
          </a:xfrm>
          <a:custGeom>
            <a:avLst/>
            <a:gdLst>
              <a:gd name="connsiteX0" fmla="*/ 21562 w 1766673"/>
              <a:gd name="connsiteY0" fmla="*/ 159443 h 1301003"/>
              <a:gd name="connsiteX1" fmla="*/ 974062 w 1766673"/>
              <a:gd name="connsiteY1" fmla="*/ 45143 h 1301003"/>
              <a:gd name="connsiteX2" fmla="*/ 1558262 w 1766673"/>
              <a:gd name="connsiteY2" fmla="*/ 629343 h 1301003"/>
              <a:gd name="connsiteX3" fmla="*/ 1736062 w 1766673"/>
              <a:gd name="connsiteY3" fmla="*/ 934143 h 1301003"/>
              <a:gd name="connsiteX4" fmla="*/ 986762 w 1766673"/>
              <a:gd name="connsiteY4" fmla="*/ 1289743 h 1301003"/>
              <a:gd name="connsiteX5" fmla="*/ 364462 w 1766673"/>
              <a:gd name="connsiteY5" fmla="*/ 1111943 h 1301003"/>
              <a:gd name="connsiteX6" fmla="*/ 21562 w 1766673"/>
              <a:gd name="connsiteY6" fmla="*/ 159443 h 1301003"/>
              <a:gd name="connsiteX0" fmla="*/ 21562 w 1689408"/>
              <a:gd name="connsiteY0" fmla="*/ 159443 h 1301003"/>
              <a:gd name="connsiteX1" fmla="*/ 974062 w 1689408"/>
              <a:gd name="connsiteY1" fmla="*/ 45143 h 1301003"/>
              <a:gd name="connsiteX2" fmla="*/ 1558262 w 1689408"/>
              <a:gd name="connsiteY2" fmla="*/ 629343 h 1301003"/>
              <a:gd name="connsiteX3" fmla="*/ 1644622 w 1689408"/>
              <a:gd name="connsiteY3" fmla="*/ 964623 h 1301003"/>
              <a:gd name="connsiteX4" fmla="*/ 986762 w 1689408"/>
              <a:gd name="connsiteY4" fmla="*/ 1289743 h 1301003"/>
              <a:gd name="connsiteX5" fmla="*/ 364462 w 1689408"/>
              <a:gd name="connsiteY5" fmla="*/ 1111943 h 1301003"/>
              <a:gd name="connsiteX6" fmla="*/ 21562 w 1689408"/>
              <a:gd name="connsiteY6" fmla="*/ 159443 h 1301003"/>
              <a:gd name="connsiteX0" fmla="*/ 21562 w 1722049"/>
              <a:gd name="connsiteY0" fmla="*/ 166166 h 1307726"/>
              <a:gd name="connsiteX1" fmla="*/ 974062 w 1722049"/>
              <a:gd name="connsiteY1" fmla="*/ 51866 h 1307726"/>
              <a:gd name="connsiteX2" fmla="*/ 1634462 w 1722049"/>
              <a:gd name="connsiteY2" fmla="*/ 727506 h 1307726"/>
              <a:gd name="connsiteX3" fmla="*/ 1644622 w 1722049"/>
              <a:gd name="connsiteY3" fmla="*/ 971346 h 1307726"/>
              <a:gd name="connsiteX4" fmla="*/ 986762 w 1722049"/>
              <a:gd name="connsiteY4" fmla="*/ 1296466 h 1307726"/>
              <a:gd name="connsiteX5" fmla="*/ 364462 w 1722049"/>
              <a:gd name="connsiteY5" fmla="*/ 1118666 h 1307726"/>
              <a:gd name="connsiteX6" fmla="*/ 21562 w 1722049"/>
              <a:gd name="connsiteY6" fmla="*/ 166166 h 1307726"/>
              <a:gd name="connsiteX0" fmla="*/ 21562 w 1682880"/>
              <a:gd name="connsiteY0" fmla="*/ 166166 h 1307726"/>
              <a:gd name="connsiteX1" fmla="*/ 974062 w 1682880"/>
              <a:gd name="connsiteY1" fmla="*/ 51866 h 1307726"/>
              <a:gd name="connsiteX2" fmla="*/ 1634462 w 1682880"/>
              <a:gd name="connsiteY2" fmla="*/ 727506 h 1307726"/>
              <a:gd name="connsiteX3" fmla="*/ 1560802 w 1682880"/>
              <a:gd name="connsiteY3" fmla="*/ 1070406 h 1307726"/>
              <a:gd name="connsiteX4" fmla="*/ 986762 w 1682880"/>
              <a:gd name="connsiteY4" fmla="*/ 1296466 h 1307726"/>
              <a:gd name="connsiteX5" fmla="*/ 364462 w 1682880"/>
              <a:gd name="connsiteY5" fmla="*/ 1118666 h 1307726"/>
              <a:gd name="connsiteX6" fmla="*/ 21562 w 1682880"/>
              <a:gd name="connsiteY6" fmla="*/ 166166 h 130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2880" h="1307726">
                <a:moveTo>
                  <a:pt x="21562" y="166166"/>
                </a:moveTo>
                <a:cubicBezTo>
                  <a:pt x="123162" y="-11634"/>
                  <a:pt x="705245" y="-41691"/>
                  <a:pt x="974062" y="51866"/>
                </a:cubicBezTo>
                <a:cubicBezTo>
                  <a:pt x="1242879" y="145423"/>
                  <a:pt x="1536672" y="557749"/>
                  <a:pt x="1634462" y="727506"/>
                </a:cubicBezTo>
                <a:cubicBezTo>
                  <a:pt x="1732252" y="897263"/>
                  <a:pt x="1668752" y="975579"/>
                  <a:pt x="1560802" y="1070406"/>
                </a:cubicBezTo>
                <a:cubicBezTo>
                  <a:pt x="1452852" y="1165233"/>
                  <a:pt x="1215362" y="1266833"/>
                  <a:pt x="986762" y="1296466"/>
                </a:cubicBezTo>
                <a:cubicBezTo>
                  <a:pt x="758162" y="1326099"/>
                  <a:pt x="527445" y="1307049"/>
                  <a:pt x="364462" y="1118666"/>
                </a:cubicBezTo>
                <a:cubicBezTo>
                  <a:pt x="201479" y="930283"/>
                  <a:pt x="-80038" y="343966"/>
                  <a:pt x="21562" y="166166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18F679AD-DC0A-4A3A-A2AB-0EE60D54E4D0}"/>
              </a:ext>
            </a:extLst>
          </p:cNvPr>
          <p:cNvSpPr/>
          <p:nvPr/>
        </p:nvSpPr>
        <p:spPr>
          <a:xfrm>
            <a:off x="3907331" y="141333"/>
            <a:ext cx="2406494" cy="1602689"/>
          </a:xfrm>
          <a:custGeom>
            <a:avLst/>
            <a:gdLst>
              <a:gd name="connsiteX0" fmla="*/ 2397301 w 2550891"/>
              <a:gd name="connsiteY0" fmla="*/ 722899 h 1640768"/>
              <a:gd name="connsiteX1" fmla="*/ 2384601 w 2550891"/>
              <a:gd name="connsiteY1" fmla="*/ 1008649 h 1640768"/>
              <a:gd name="connsiteX2" fmla="*/ 1038401 w 2550891"/>
              <a:gd name="connsiteY2" fmla="*/ 1345199 h 1640768"/>
              <a:gd name="connsiteX3" fmla="*/ 752651 w 2550891"/>
              <a:gd name="connsiteY3" fmla="*/ 1554749 h 1640768"/>
              <a:gd name="connsiteX4" fmla="*/ 238301 w 2550891"/>
              <a:gd name="connsiteY4" fmla="*/ 1542049 h 1640768"/>
              <a:gd name="connsiteX5" fmla="*/ 54151 w 2550891"/>
              <a:gd name="connsiteY5" fmla="*/ 379999 h 1640768"/>
              <a:gd name="connsiteX6" fmla="*/ 1184451 w 2550891"/>
              <a:gd name="connsiteY6" fmla="*/ 11699 h 1640768"/>
              <a:gd name="connsiteX7" fmla="*/ 2397301 w 2550891"/>
              <a:gd name="connsiteY7" fmla="*/ 722899 h 1640768"/>
              <a:gd name="connsiteX0" fmla="*/ 2397301 w 2550891"/>
              <a:gd name="connsiteY0" fmla="*/ 722899 h 1592326"/>
              <a:gd name="connsiteX1" fmla="*/ 2384601 w 2550891"/>
              <a:gd name="connsiteY1" fmla="*/ 1008649 h 1592326"/>
              <a:gd name="connsiteX2" fmla="*/ 1038401 w 2550891"/>
              <a:gd name="connsiteY2" fmla="*/ 1345199 h 1592326"/>
              <a:gd name="connsiteX3" fmla="*/ 238301 w 2550891"/>
              <a:gd name="connsiteY3" fmla="*/ 1542049 h 1592326"/>
              <a:gd name="connsiteX4" fmla="*/ 54151 w 2550891"/>
              <a:gd name="connsiteY4" fmla="*/ 379999 h 1592326"/>
              <a:gd name="connsiteX5" fmla="*/ 1184451 w 2550891"/>
              <a:gd name="connsiteY5" fmla="*/ 11699 h 1592326"/>
              <a:gd name="connsiteX6" fmla="*/ 2397301 w 2550891"/>
              <a:gd name="connsiteY6" fmla="*/ 722899 h 1592326"/>
              <a:gd name="connsiteX0" fmla="*/ 2404568 w 2557761"/>
              <a:gd name="connsiteY0" fmla="*/ 722899 h 1604763"/>
              <a:gd name="connsiteX1" fmla="*/ 2391868 w 2557761"/>
              <a:gd name="connsiteY1" fmla="*/ 1008649 h 1604763"/>
              <a:gd name="connsiteX2" fmla="*/ 1052018 w 2557761"/>
              <a:gd name="connsiteY2" fmla="*/ 1402349 h 1604763"/>
              <a:gd name="connsiteX3" fmla="*/ 245568 w 2557761"/>
              <a:gd name="connsiteY3" fmla="*/ 1542049 h 1604763"/>
              <a:gd name="connsiteX4" fmla="*/ 61418 w 2557761"/>
              <a:gd name="connsiteY4" fmla="*/ 379999 h 1604763"/>
              <a:gd name="connsiteX5" fmla="*/ 1191718 w 2557761"/>
              <a:gd name="connsiteY5" fmla="*/ 11699 h 1604763"/>
              <a:gd name="connsiteX6" fmla="*/ 2404568 w 2557761"/>
              <a:gd name="connsiteY6" fmla="*/ 722899 h 1604763"/>
              <a:gd name="connsiteX0" fmla="*/ 2404568 w 2557761"/>
              <a:gd name="connsiteY0" fmla="*/ 722899 h 1609973"/>
              <a:gd name="connsiteX1" fmla="*/ 2391868 w 2557761"/>
              <a:gd name="connsiteY1" fmla="*/ 1008649 h 1609973"/>
              <a:gd name="connsiteX2" fmla="*/ 1052018 w 2557761"/>
              <a:gd name="connsiteY2" fmla="*/ 1402349 h 1609973"/>
              <a:gd name="connsiteX3" fmla="*/ 245568 w 2557761"/>
              <a:gd name="connsiteY3" fmla="*/ 1542049 h 1609973"/>
              <a:gd name="connsiteX4" fmla="*/ 61418 w 2557761"/>
              <a:gd name="connsiteY4" fmla="*/ 379999 h 1609973"/>
              <a:gd name="connsiteX5" fmla="*/ 1191718 w 2557761"/>
              <a:gd name="connsiteY5" fmla="*/ 11699 h 1609973"/>
              <a:gd name="connsiteX6" fmla="*/ 2404568 w 2557761"/>
              <a:gd name="connsiteY6" fmla="*/ 722899 h 1609973"/>
              <a:gd name="connsiteX0" fmla="*/ 2404568 w 2455649"/>
              <a:gd name="connsiteY0" fmla="*/ 722899 h 1603321"/>
              <a:gd name="connsiteX1" fmla="*/ 2112468 w 2455649"/>
              <a:gd name="connsiteY1" fmla="*/ 1065799 h 1603321"/>
              <a:gd name="connsiteX2" fmla="*/ 1052018 w 2455649"/>
              <a:gd name="connsiteY2" fmla="*/ 1402349 h 1603321"/>
              <a:gd name="connsiteX3" fmla="*/ 245568 w 2455649"/>
              <a:gd name="connsiteY3" fmla="*/ 1542049 h 1603321"/>
              <a:gd name="connsiteX4" fmla="*/ 61418 w 2455649"/>
              <a:gd name="connsiteY4" fmla="*/ 379999 h 1603321"/>
              <a:gd name="connsiteX5" fmla="*/ 1191718 w 2455649"/>
              <a:gd name="connsiteY5" fmla="*/ 11699 h 1603321"/>
              <a:gd name="connsiteX6" fmla="*/ 2404568 w 2455649"/>
              <a:gd name="connsiteY6" fmla="*/ 722899 h 1603321"/>
              <a:gd name="connsiteX0" fmla="*/ 2398218 w 2450044"/>
              <a:gd name="connsiteY0" fmla="*/ 722267 h 1602689"/>
              <a:gd name="connsiteX1" fmla="*/ 2112468 w 2450044"/>
              <a:gd name="connsiteY1" fmla="*/ 1065167 h 1602689"/>
              <a:gd name="connsiteX2" fmla="*/ 1052018 w 2450044"/>
              <a:gd name="connsiteY2" fmla="*/ 1401717 h 1602689"/>
              <a:gd name="connsiteX3" fmla="*/ 245568 w 2450044"/>
              <a:gd name="connsiteY3" fmla="*/ 1541417 h 1602689"/>
              <a:gd name="connsiteX4" fmla="*/ 61418 w 2450044"/>
              <a:gd name="connsiteY4" fmla="*/ 379367 h 1602689"/>
              <a:gd name="connsiteX5" fmla="*/ 1191718 w 2450044"/>
              <a:gd name="connsiteY5" fmla="*/ 11067 h 1602689"/>
              <a:gd name="connsiteX6" fmla="*/ 2398218 w 2450044"/>
              <a:gd name="connsiteY6" fmla="*/ 722267 h 1602689"/>
              <a:gd name="connsiteX0" fmla="*/ 2398218 w 2406494"/>
              <a:gd name="connsiteY0" fmla="*/ 722267 h 1602689"/>
              <a:gd name="connsiteX1" fmla="*/ 2112468 w 2406494"/>
              <a:gd name="connsiteY1" fmla="*/ 1065167 h 1602689"/>
              <a:gd name="connsiteX2" fmla="*/ 1052018 w 2406494"/>
              <a:gd name="connsiteY2" fmla="*/ 1401717 h 1602689"/>
              <a:gd name="connsiteX3" fmla="*/ 245568 w 2406494"/>
              <a:gd name="connsiteY3" fmla="*/ 1541417 h 1602689"/>
              <a:gd name="connsiteX4" fmla="*/ 61418 w 2406494"/>
              <a:gd name="connsiteY4" fmla="*/ 379367 h 1602689"/>
              <a:gd name="connsiteX5" fmla="*/ 1191718 w 2406494"/>
              <a:gd name="connsiteY5" fmla="*/ 11067 h 1602689"/>
              <a:gd name="connsiteX6" fmla="*/ 2398218 w 2406494"/>
              <a:gd name="connsiteY6" fmla="*/ 722267 h 1602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06494" h="1602689">
                <a:moveTo>
                  <a:pt x="2398218" y="722267"/>
                </a:moveTo>
                <a:cubicBezTo>
                  <a:pt x="2437376" y="1005900"/>
                  <a:pt x="2336835" y="951925"/>
                  <a:pt x="2112468" y="1065167"/>
                </a:cubicBezTo>
                <a:cubicBezTo>
                  <a:pt x="1888101" y="1178409"/>
                  <a:pt x="1363168" y="1322342"/>
                  <a:pt x="1052018" y="1401717"/>
                </a:cubicBezTo>
                <a:cubicBezTo>
                  <a:pt x="740868" y="1481092"/>
                  <a:pt x="410668" y="1711809"/>
                  <a:pt x="245568" y="1541417"/>
                </a:cubicBezTo>
                <a:cubicBezTo>
                  <a:pt x="80468" y="1371025"/>
                  <a:pt x="-96274" y="634425"/>
                  <a:pt x="61418" y="379367"/>
                </a:cubicBezTo>
                <a:cubicBezTo>
                  <a:pt x="219110" y="124309"/>
                  <a:pt x="802251" y="-46083"/>
                  <a:pt x="1191718" y="11067"/>
                </a:cubicBezTo>
                <a:cubicBezTo>
                  <a:pt x="1581185" y="68217"/>
                  <a:pt x="2359060" y="438634"/>
                  <a:pt x="2398218" y="722267"/>
                </a:cubicBezTo>
                <a:close/>
              </a:path>
            </a:pathLst>
          </a:cu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3BC1C012-3099-435D-A66B-05F0DA8BB444}"/>
              </a:ext>
            </a:extLst>
          </p:cNvPr>
          <p:cNvSpPr/>
          <p:nvPr/>
        </p:nvSpPr>
        <p:spPr>
          <a:xfrm>
            <a:off x="4329198" y="1643150"/>
            <a:ext cx="3689173" cy="3133144"/>
          </a:xfrm>
          <a:custGeom>
            <a:avLst/>
            <a:gdLst>
              <a:gd name="connsiteX0" fmla="*/ 1073484 w 3770125"/>
              <a:gd name="connsiteY0" fmla="*/ 332320 h 2995378"/>
              <a:gd name="connsiteX1" fmla="*/ 1352884 w 3770125"/>
              <a:gd name="connsiteY1" fmla="*/ 129120 h 2995378"/>
              <a:gd name="connsiteX2" fmla="*/ 2870534 w 3770125"/>
              <a:gd name="connsiteY2" fmla="*/ 97370 h 2995378"/>
              <a:gd name="connsiteX3" fmla="*/ 3734134 w 3770125"/>
              <a:gd name="connsiteY3" fmla="*/ 1437220 h 2995378"/>
              <a:gd name="connsiteX4" fmla="*/ 1683084 w 3770125"/>
              <a:gd name="connsiteY4" fmla="*/ 2834220 h 2995378"/>
              <a:gd name="connsiteX5" fmla="*/ 1022684 w 3770125"/>
              <a:gd name="connsiteY5" fmla="*/ 2967570 h 2995378"/>
              <a:gd name="connsiteX6" fmla="*/ 336884 w 3770125"/>
              <a:gd name="connsiteY6" fmla="*/ 2853270 h 2995378"/>
              <a:gd name="connsiteX7" fmla="*/ 334 w 3770125"/>
              <a:gd name="connsiteY7" fmla="*/ 2148420 h 2995378"/>
              <a:gd name="connsiteX8" fmla="*/ 273384 w 3770125"/>
              <a:gd name="connsiteY8" fmla="*/ 1976970 h 2995378"/>
              <a:gd name="connsiteX9" fmla="*/ 241634 w 3770125"/>
              <a:gd name="connsiteY9" fmla="*/ 1488020 h 2995378"/>
              <a:gd name="connsiteX10" fmla="*/ 813134 w 3770125"/>
              <a:gd name="connsiteY10" fmla="*/ 980020 h 2995378"/>
              <a:gd name="connsiteX11" fmla="*/ 832184 w 3770125"/>
              <a:gd name="connsiteY11" fmla="*/ 764120 h 2995378"/>
              <a:gd name="connsiteX12" fmla="*/ 1073484 w 3770125"/>
              <a:gd name="connsiteY12" fmla="*/ 332320 h 2995378"/>
              <a:gd name="connsiteX0" fmla="*/ 1073484 w 3770125"/>
              <a:gd name="connsiteY0" fmla="*/ 332320 h 3135271"/>
              <a:gd name="connsiteX1" fmla="*/ 1352884 w 3770125"/>
              <a:gd name="connsiteY1" fmla="*/ 129120 h 3135271"/>
              <a:gd name="connsiteX2" fmla="*/ 2870534 w 3770125"/>
              <a:gd name="connsiteY2" fmla="*/ 97370 h 3135271"/>
              <a:gd name="connsiteX3" fmla="*/ 3734134 w 3770125"/>
              <a:gd name="connsiteY3" fmla="*/ 1437220 h 3135271"/>
              <a:gd name="connsiteX4" fmla="*/ 1683084 w 3770125"/>
              <a:gd name="connsiteY4" fmla="*/ 2834220 h 3135271"/>
              <a:gd name="connsiteX5" fmla="*/ 786464 w 3770125"/>
              <a:gd name="connsiteY5" fmla="*/ 3135210 h 3135271"/>
              <a:gd name="connsiteX6" fmla="*/ 336884 w 3770125"/>
              <a:gd name="connsiteY6" fmla="*/ 2853270 h 3135271"/>
              <a:gd name="connsiteX7" fmla="*/ 334 w 3770125"/>
              <a:gd name="connsiteY7" fmla="*/ 2148420 h 3135271"/>
              <a:gd name="connsiteX8" fmla="*/ 273384 w 3770125"/>
              <a:gd name="connsiteY8" fmla="*/ 1976970 h 3135271"/>
              <a:gd name="connsiteX9" fmla="*/ 241634 w 3770125"/>
              <a:gd name="connsiteY9" fmla="*/ 1488020 h 3135271"/>
              <a:gd name="connsiteX10" fmla="*/ 813134 w 3770125"/>
              <a:gd name="connsiteY10" fmla="*/ 980020 h 3135271"/>
              <a:gd name="connsiteX11" fmla="*/ 832184 w 3770125"/>
              <a:gd name="connsiteY11" fmla="*/ 764120 h 3135271"/>
              <a:gd name="connsiteX12" fmla="*/ 1073484 w 3770125"/>
              <a:gd name="connsiteY12" fmla="*/ 332320 h 3135271"/>
              <a:gd name="connsiteX0" fmla="*/ 1065874 w 3762515"/>
              <a:gd name="connsiteY0" fmla="*/ 332320 h 3135265"/>
              <a:gd name="connsiteX1" fmla="*/ 1345274 w 3762515"/>
              <a:gd name="connsiteY1" fmla="*/ 129120 h 3135265"/>
              <a:gd name="connsiteX2" fmla="*/ 2862924 w 3762515"/>
              <a:gd name="connsiteY2" fmla="*/ 97370 h 3135265"/>
              <a:gd name="connsiteX3" fmla="*/ 3726524 w 3762515"/>
              <a:gd name="connsiteY3" fmla="*/ 1437220 h 3135265"/>
              <a:gd name="connsiteX4" fmla="*/ 1675474 w 3762515"/>
              <a:gd name="connsiteY4" fmla="*/ 2834220 h 3135265"/>
              <a:gd name="connsiteX5" fmla="*/ 778854 w 3762515"/>
              <a:gd name="connsiteY5" fmla="*/ 3135210 h 3135265"/>
              <a:gd name="connsiteX6" fmla="*/ 329274 w 3762515"/>
              <a:gd name="connsiteY6" fmla="*/ 2853270 h 3135265"/>
              <a:gd name="connsiteX7" fmla="*/ 344 w 3762515"/>
              <a:gd name="connsiteY7" fmla="*/ 2232240 h 3135265"/>
              <a:gd name="connsiteX8" fmla="*/ 265774 w 3762515"/>
              <a:gd name="connsiteY8" fmla="*/ 1976970 h 3135265"/>
              <a:gd name="connsiteX9" fmla="*/ 234024 w 3762515"/>
              <a:gd name="connsiteY9" fmla="*/ 1488020 h 3135265"/>
              <a:gd name="connsiteX10" fmla="*/ 805524 w 3762515"/>
              <a:gd name="connsiteY10" fmla="*/ 980020 h 3135265"/>
              <a:gd name="connsiteX11" fmla="*/ 824574 w 3762515"/>
              <a:gd name="connsiteY11" fmla="*/ 764120 h 3135265"/>
              <a:gd name="connsiteX12" fmla="*/ 1065874 w 3762515"/>
              <a:gd name="connsiteY12" fmla="*/ 332320 h 3135265"/>
              <a:gd name="connsiteX0" fmla="*/ 1067669 w 3764310"/>
              <a:gd name="connsiteY0" fmla="*/ 332320 h 3135265"/>
              <a:gd name="connsiteX1" fmla="*/ 1347069 w 3764310"/>
              <a:gd name="connsiteY1" fmla="*/ 129120 h 3135265"/>
              <a:gd name="connsiteX2" fmla="*/ 2864719 w 3764310"/>
              <a:gd name="connsiteY2" fmla="*/ 97370 h 3135265"/>
              <a:gd name="connsiteX3" fmla="*/ 3728319 w 3764310"/>
              <a:gd name="connsiteY3" fmla="*/ 1437220 h 3135265"/>
              <a:gd name="connsiteX4" fmla="*/ 1677269 w 3764310"/>
              <a:gd name="connsiteY4" fmla="*/ 2834220 h 3135265"/>
              <a:gd name="connsiteX5" fmla="*/ 780649 w 3764310"/>
              <a:gd name="connsiteY5" fmla="*/ 3135210 h 3135265"/>
              <a:gd name="connsiteX6" fmla="*/ 331069 w 3764310"/>
              <a:gd name="connsiteY6" fmla="*/ 2853270 h 3135265"/>
              <a:gd name="connsiteX7" fmla="*/ 2139 w 3764310"/>
              <a:gd name="connsiteY7" fmla="*/ 2232240 h 3135265"/>
              <a:gd name="connsiteX8" fmla="*/ 191369 w 3764310"/>
              <a:gd name="connsiteY8" fmla="*/ 1969350 h 3135265"/>
              <a:gd name="connsiteX9" fmla="*/ 235819 w 3764310"/>
              <a:gd name="connsiteY9" fmla="*/ 1488020 h 3135265"/>
              <a:gd name="connsiteX10" fmla="*/ 807319 w 3764310"/>
              <a:gd name="connsiteY10" fmla="*/ 980020 h 3135265"/>
              <a:gd name="connsiteX11" fmla="*/ 826369 w 3764310"/>
              <a:gd name="connsiteY11" fmla="*/ 764120 h 3135265"/>
              <a:gd name="connsiteX12" fmla="*/ 1067669 w 3764310"/>
              <a:gd name="connsiteY12" fmla="*/ 332320 h 3135265"/>
              <a:gd name="connsiteX0" fmla="*/ 1066704 w 3763345"/>
              <a:gd name="connsiteY0" fmla="*/ 332320 h 3135265"/>
              <a:gd name="connsiteX1" fmla="*/ 1346104 w 3763345"/>
              <a:gd name="connsiteY1" fmla="*/ 129120 h 3135265"/>
              <a:gd name="connsiteX2" fmla="*/ 2863754 w 3763345"/>
              <a:gd name="connsiteY2" fmla="*/ 97370 h 3135265"/>
              <a:gd name="connsiteX3" fmla="*/ 3727354 w 3763345"/>
              <a:gd name="connsiteY3" fmla="*/ 1437220 h 3135265"/>
              <a:gd name="connsiteX4" fmla="*/ 1676304 w 3763345"/>
              <a:gd name="connsiteY4" fmla="*/ 2834220 h 3135265"/>
              <a:gd name="connsiteX5" fmla="*/ 779684 w 3763345"/>
              <a:gd name="connsiteY5" fmla="*/ 3135210 h 3135265"/>
              <a:gd name="connsiteX6" fmla="*/ 330104 w 3763345"/>
              <a:gd name="connsiteY6" fmla="*/ 2853270 h 3135265"/>
              <a:gd name="connsiteX7" fmla="*/ 1174 w 3763345"/>
              <a:gd name="connsiteY7" fmla="*/ 2232240 h 3135265"/>
              <a:gd name="connsiteX8" fmla="*/ 220884 w 3763345"/>
              <a:gd name="connsiteY8" fmla="*/ 2007450 h 3135265"/>
              <a:gd name="connsiteX9" fmla="*/ 234854 w 3763345"/>
              <a:gd name="connsiteY9" fmla="*/ 1488020 h 3135265"/>
              <a:gd name="connsiteX10" fmla="*/ 806354 w 3763345"/>
              <a:gd name="connsiteY10" fmla="*/ 980020 h 3135265"/>
              <a:gd name="connsiteX11" fmla="*/ 825404 w 3763345"/>
              <a:gd name="connsiteY11" fmla="*/ 764120 h 3135265"/>
              <a:gd name="connsiteX12" fmla="*/ 1066704 w 3763345"/>
              <a:gd name="connsiteY12" fmla="*/ 332320 h 3135265"/>
              <a:gd name="connsiteX0" fmla="*/ 1066704 w 3763345"/>
              <a:gd name="connsiteY0" fmla="*/ 332320 h 3135265"/>
              <a:gd name="connsiteX1" fmla="*/ 1346104 w 3763345"/>
              <a:gd name="connsiteY1" fmla="*/ 129120 h 3135265"/>
              <a:gd name="connsiteX2" fmla="*/ 2863754 w 3763345"/>
              <a:gd name="connsiteY2" fmla="*/ 97370 h 3135265"/>
              <a:gd name="connsiteX3" fmla="*/ 3727354 w 3763345"/>
              <a:gd name="connsiteY3" fmla="*/ 1437220 h 3135265"/>
              <a:gd name="connsiteX4" fmla="*/ 1676304 w 3763345"/>
              <a:gd name="connsiteY4" fmla="*/ 2834220 h 3135265"/>
              <a:gd name="connsiteX5" fmla="*/ 779684 w 3763345"/>
              <a:gd name="connsiteY5" fmla="*/ 3135210 h 3135265"/>
              <a:gd name="connsiteX6" fmla="*/ 330104 w 3763345"/>
              <a:gd name="connsiteY6" fmla="*/ 2853270 h 3135265"/>
              <a:gd name="connsiteX7" fmla="*/ 1174 w 3763345"/>
              <a:gd name="connsiteY7" fmla="*/ 2232240 h 3135265"/>
              <a:gd name="connsiteX8" fmla="*/ 220884 w 3763345"/>
              <a:gd name="connsiteY8" fmla="*/ 2007450 h 3135265"/>
              <a:gd name="connsiteX9" fmla="*/ 234854 w 3763345"/>
              <a:gd name="connsiteY9" fmla="*/ 1488020 h 3135265"/>
              <a:gd name="connsiteX10" fmla="*/ 806354 w 3763345"/>
              <a:gd name="connsiteY10" fmla="*/ 980020 h 3135265"/>
              <a:gd name="connsiteX11" fmla="*/ 878744 w 3763345"/>
              <a:gd name="connsiteY11" fmla="*/ 771740 h 3135265"/>
              <a:gd name="connsiteX12" fmla="*/ 1066704 w 3763345"/>
              <a:gd name="connsiteY12" fmla="*/ 332320 h 3135265"/>
              <a:gd name="connsiteX0" fmla="*/ 1066704 w 3763345"/>
              <a:gd name="connsiteY0" fmla="*/ 332320 h 3135265"/>
              <a:gd name="connsiteX1" fmla="*/ 1346104 w 3763345"/>
              <a:gd name="connsiteY1" fmla="*/ 129120 h 3135265"/>
              <a:gd name="connsiteX2" fmla="*/ 2863754 w 3763345"/>
              <a:gd name="connsiteY2" fmla="*/ 97370 h 3135265"/>
              <a:gd name="connsiteX3" fmla="*/ 3727354 w 3763345"/>
              <a:gd name="connsiteY3" fmla="*/ 1437220 h 3135265"/>
              <a:gd name="connsiteX4" fmla="*/ 1676304 w 3763345"/>
              <a:gd name="connsiteY4" fmla="*/ 2834220 h 3135265"/>
              <a:gd name="connsiteX5" fmla="*/ 779684 w 3763345"/>
              <a:gd name="connsiteY5" fmla="*/ 3135210 h 3135265"/>
              <a:gd name="connsiteX6" fmla="*/ 330104 w 3763345"/>
              <a:gd name="connsiteY6" fmla="*/ 2853270 h 3135265"/>
              <a:gd name="connsiteX7" fmla="*/ 1174 w 3763345"/>
              <a:gd name="connsiteY7" fmla="*/ 2232240 h 3135265"/>
              <a:gd name="connsiteX8" fmla="*/ 220884 w 3763345"/>
              <a:gd name="connsiteY8" fmla="*/ 2007450 h 3135265"/>
              <a:gd name="connsiteX9" fmla="*/ 234854 w 3763345"/>
              <a:gd name="connsiteY9" fmla="*/ 1488020 h 3135265"/>
              <a:gd name="connsiteX10" fmla="*/ 806354 w 3763345"/>
              <a:gd name="connsiteY10" fmla="*/ 980020 h 3135265"/>
              <a:gd name="connsiteX11" fmla="*/ 878744 w 3763345"/>
              <a:gd name="connsiteY11" fmla="*/ 771740 h 3135265"/>
              <a:gd name="connsiteX12" fmla="*/ 1066704 w 3763345"/>
              <a:gd name="connsiteY12" fmla="*/ 332320 h 3135265"/>
              <a:gd name="connsiteX0" fmla="*/ 1066704 w 3763345"/>
              <a:gd name="connsiteY0" fmla="*/ 332320 h 3135265"/>
              <a:gd name="connsiteX1" fmla="*/ 1346104 w 3763345"/>
              <a:gd name="connsiteY1" fmla="*/ 129120 h 3135265"/>
              <a:gd name="connsiteX2" fmla="*/ 2863754 w 3763345"/>
              <a:gd name="connsiteY2" fmla="*/ 97370 h 3135265"/>
              <a:gd name="connsiteX3" fmla="*/ 3727354 w 3763345"/>
              <a:gd name="connsiteY3" fmla="*/ 1437220 h 3135265"/>
              <a:gd name="connsiteX4" fmla="*/ 1676304 w 3763345"/>
              <a:gd name="connsiteY4" fmla="*/ 2834220 h 3135265"/>
              <a:gd name="connsiteX5" fmla="*/ 779684 w 3763345"/>
              <a:gd name="connsiteY5" fmla="*/ 3135210 h 3135265"/>
              <a:gd name="connsiteX6" fmla="*/ 330104 w 3763345"/>
              <a:gd name="connsiteY6" fmla="*/ 2853270 h 3135265"/>
              <a:gd name="connsiteX7" fmla="*/ 1174 w 3763345"/>
              <a:gd name="connsiteY7" fmla="*/ 2232240 h 3135265"/>
              <a:gd name="connsiteX8" fmla="*/ 220884 w 3763345"/>
              <a:gd name="connsiteY8" fmla="*/ 2007450 h 3135265"/>
              <a:gd name="connsiteX9" fmla="*/ 234854 w 3763345"/>
              <a:gd name="connsiteY9" fmla="*/ 1488020 h 3135265"/>
              <a:gd name="connsiteX10" fmla="*/ 806354 w 3763345"/>
              <a:gd name="connsiteY10" fmla="*/ 980020 h 3135265"/>
              <a:gd name="connsiteX11" fmla="*/ 825404 w 3763345"/>
              <a:gd name="connsiteY11" fmla="*/ 748880 h 3135265"/>
              <a:gd name="connsiteX12" fmla="*/ 1066704 w 3763345"/>
              <a:gd name="connsiteY12" fmla="*/ 332320 h 3135265"/>
              <a:gd name="connsiteX0" fmla="*/ 1074324 w 3763345"/>
              <a:gd name="connsiteY0" fmla="*/ 356023 h 3136108"/>
              <a:gd name="connsiteX1" fmla="*/ 1346104 w 3763345"/>
              <a:gd name="connsiteY1" fmla="*/ 129963 h 3136108"/>
              <a:gd name="connsiteX2" fmla="*/ 2863754 w 3763345"/>
              <a:gd name="connsiteY2" fmla="*/ 98213 h 3136108"/>
              <a:gd name="connsiteX3" fmla="*/ 3727354 w 3763345"/>
              <a:gd name="connsiteY3" fmla="*/ 1438063 h 3136108"/>
              <a:gd name="connsiteX4" fmla="*/ 1676304 w 3763345"/>
              <a:gd name="connsiteY4" fmla="*/ 2835063 h 3136108"/>
              <a:gd name="connsiteX5" fmla="*/ 779684 w 3763345"/>
              <a:gd name="connsiteY5" fmla="*/ 3136053 h 3136108"/>
              <a:gd name="connsiteX6" fmla="*/ 330104 w 3763345"/>
              <a:gd name="connsiteY6" fmla="*/ 2854113 h 3136108"/>
              <a:gd name="connsiteX7" fmla="*/ 1174 w 3763345"/>
              <a:gd name="connsiteY7" fmla="*/ 2233083 h 3136108"/>
              <a:gd name="connsiteX8" fmla="*/ 220884 w 3763345"/>
              <a:gd name="connsiteY8" fmla="*/ 2008293 h 3136108"/>
              <a:gd name="connsiteX9" fmla="*/ 234854 w 3763345"/>
              <a:gd name="connsiteY9" fmla="*/ 1488863 h 3136108"/>
              <a:gd name="connsiteX10" fmla="*/ 806354 w 3763345"/>
              <a:gd name="connsiteY10" fmla="*/ 980863 h 3136108"/>
              <a:gd name="connsiteX11" fmla="*/ 825404 w 3763345"/>
              <a:gd name="connsiteY11" fmla="*/ 749723 h 3136108"/>
              <a:gd name="connsiteX12" fmla="*/ 1074324 w 3763345"/>
              <a:gd name="connsiteY12" fmla="*/ 356023 h 3136108"/>
              <a:gd name="connsiteX0" fmla="*/ 1074324 w 3762530"/>
              <a:gd name="connsiteY0" fmla="*/ 344189 h 3124274"/>
              <a:gd name="connsiteX1" fmla="*/ 1468024 w 3762530"/>
              <a:gd name="connsiteY1" fmla="*/ 156229 h 3124274"/>
              <a:gd name="connsiteX2" fmla="*/ 2863754 w 3762530"/>
              <a:gd name="connsiteY2" fmla="*/ 86379 h 3124274"/>
              <a:gd name="connsiteX3" fmla="*/ 3727354 w 3762530"/>
              <a:gd name="connsiteY3" fmla="*/ 1426229 h 3124274"/>
              <a:gd name="connsiteX4" fmla="*/ 1676304 w 3762530"/>
              <a:gd name="connsiteY4" fmla="*/ 2823229 h 3124274"/>
              <a:gd name="connsiteX5" fmla="*/ 779684 w 3762530"/>
              <a:gd name="connsiteY5" fmla="*/ 3124219 h 3124274"/>
              <a:gd name="connsiteX6" fmla="*/ 330104 w 3762530"/>
              <a:gd name="connsiteY6" fmla="*/ 2842279 h 3124274"/>
              <a:gd name="connsiteX7" fmla="*/ 1174 w 3762530"/>
              <a:gd name="connsiteY7" fmla="*/ 2221249 h 3124274"/>
              <a:gd name="connsiteX8" fmla="*/ 220884 w 3762530"/>
              <a:gd name="connsiteY8" fmla="*/ 1996459 h 3124274"/>
              <a:gd name="connsiteX9" fmla="*/ 234854 w 3762530"/>
              <a:gd name="connsiteY9" fmla="*/ 1477029 h 3124274"/>
              <a:gd name="connsiteX10" fmla="*/ 806354 w 3762530"/>
              <a:gd name="connsiteY10" fmla="*/ 969029 h 3124274"/>
              <a:gd name="connsiteX11" fmla="*/ 825404 w 3762530"/>
              <a:gd name="connsiteY11" fmla="*/ 737889 h 3124274"/>
              <a:gd name="connsiteX12" fmla="*/ 1074324 w 3762530"/>
              <a:gd name="connsiteY12" fmla="*/ 344189 h 3124274"/>
              <a:gd name="connsiteX0" fmla="*/ 1074324 w 3689173"/>
              <a:gd name="connsiteY0" fmla="*/ 353059 h 3133144"/>
              <a:gd name="connsiteX1" fmla="*/ 1468024 w 3689173"/>
              <a:gd name="connsiteY1" fmla="*/ 165099 h 3133144"/>
              <a:gd name="connsiteX2" fmla="*/ 2863754 w 3689173"/>
              <a:gd name="connsiteY2" fmla="*/ 95249 h 3133144"/>
              <a:gd name="connsiteX3" fmla="*/ 3651154 w 3689173"/>
              <a:gd name="connsiteY3" fmla="*/ 1555749 h 3133144"/>
              <a:gd name="connsiteX4" fmla="*/ 1676304 w 3689173"/>
              <a:gd name="connsiteY4" fmla="*/ 2832099 h 3133144"/>
              <a:gd name="connsiteX5" fmla="*/ 779684 w 3689173"/>
              <a:gd name="connsiteY5" fmla="*/ 3133089 h 3133144"/>
              <a:gd name="connsiteX6" fmla="*/ 330104 w 3689173"/>
              <a:gd name="connsiteY6" fmla="*/ 2851149 h 3133144"/>
              <a:gd name="connsiteX7" fmla="*/ 1174 w 3689173"/>
              <a:gd name="connsiteY7" fmla="*/ 2230119 h 3133144"/>
              <a:gd name="connsiteX8" fmla="*/ 220884 w 3689173"/>
              <a:gd name="connsiteY8" fmla="*/ 2005329 h 3133144"/>
              <a:gd name="connsiteX9" fmla="*/ 234854 w 3689173"/>
              <a:gd name="connsiteY9" fmla="*/ 1485899 h 3133144"/>
              <a:gd name="connsiteX10" fmla="*/ 806354 w 3689173"/>
              <a:gd name="connsiteY10" fmla="*/ 977899 h 3133144"/>
              <a:gd name="connsiteX11" fmla="*/ 825404 w 3689173"/>
              <a:gd name="connsiteY11" fmla="*/ 746759 h 3133144"/>
              <a:gd name="connsiteX12" fmla="*/ 1074324 w 3689173"/>
              <a:gd name="connsiteY12" fmla="*/ 353059 h 3133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89173" h="3133144">
                <a:moveTo>
                  <a:pt x="1074324" y="353059"/>
                </a:moveTo>
                <a:cubicBezTo>
                  <a:pt x="1181427" y="256116"/>
                  <a:pt x="1169786" y="208067"/>
                  <a:pt x="1468024" y="165099"/>
                </a:cubicBezTo>
                <a:cubicBezTo>
                  <a:pt x="1766262" y="122131"/>
                  <a:pt x="2499899" y="-136526"/>
                  <a:pt x="2863754" y="95249"/>
                </a:cubicBezTo>
                <a:cubicBezTo>
                  <a:pt x="3227609" y="327024"/>
                  <a:pt x="3849062" y="1099607"/>
                  <a:pt x="3651154" y="1555749"/>
                </a:cubicBezTo>
                <a:cubicBezTo>
                  <a:pt x="3453246" y="2011891"/>
                  <a:pt x="2154882" y="2569209"/>
                  <a:pt x="1676304" y="2832099"/>
                </a:cubicBezTo>
                <a:cubicBezTo>
                  <a:pt x="1197726" y="3094989"/>
                  <a:pt x="1004051" y="3129914"/>
                  <a:pt x="779684" y="3133089"/>
                </a:cubicBezTo>
                <a:cubicBezTo>
                  <a:pt x="555317" y="3136264"/>
                  <a:pt x="459856" y="3001644"/>
                  <a:pt x="330104" y="2851149"/>
                </a:cubicBezTo>
                <a:cubicBezTo>
                  <a:pt x="200352" y="2700654"/>
                  <a:pt x="19377" y="2371089"/>
                  <a:pt x="1174" y="2230119"/>
                </a:cubicBezTo>
                <a:cubicBezTo>
                  <a:pt x="-17029" y="2089149"/>
                  <a:pt x="181937" y="2129366"/>
                  <a:pt x="220884" y="2005329"/>
                </a:cubicBezTo>
                <a:cubicBezTo>
                  <a:pt x="259831" y="1881292"/>
                  <a:pt x="137276" y="1657137"/>
                  <a:pt x="234854" y="1485899"/>
                </a:cubicBezTo>
                <a:cubicBezTo>
                  <a:pt x="332432" y="1314661"/>
                  <a:pt x="707929" y="1098549"/>
                  <a:pt x="806354" y="977899"/>
                </a:cubicBezTo>
                <a:cubicBezTo>
                  <a:pt x="904779" y="857249"/>
                  <a:pt x="780742" y="850899"/>
                  <a:pt x="825404" y="746759"/>
                </a:cubicBezTo>
                <a:cubicBezTo>
                  <a:pt x="870066" y="642619"/>
                  <a:pt x="967221" y="450002"/>
                  <a:pt x="1074324" y="353059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63B57B59-733B-4631-AAE2-BAC59135628E}"/>
              </a:ext>
            </a:extLst>
          </p:cNvPr>
          <p:cNvSpPr/>
          <p:nvPr/>
        </p:nvSpPr>
        <p:spPr>
          <a:xfrm>
            <a:off x="2787889" y="1402220"/>
            <a:ext cx="2976587" cy="4062453"/>
          </a:xfrm>
          <a:custGeom>
            <a:avLst/>
            <a:gdLst>
              <a:gd name="connsiteX0" fmla="*/ 2972831 w 2976587"/>
              <a:gd name="connsiteY0" fmla="*/ 319900 h 4062453"/>
              <a:gd name="connsiteX1" fmla="*/ 2523251 w 2976587"/>
              <a:gd name="connsiteY1" fmla="*/ 578980 h 4062453"/>
              <a:gd name="connsiteX2" fmla="*/ 2325131 w 2976587"/>
              <a:gd name="connsiteY2" fmla="*/ 944740 h 4062453"/>
              <a:gd name="connsiteX3" fmla="*/ 2386091 w 2976587"/>
              <a:gd name="connsiteY3" fmla="*/ 1081900 h 4062453"/>
              <a:gd name="connsiteX4" fmla="*/ 2393711 w 2976587"/>
              <a:gd name="connsiteY4" fmla="*/ 1127620 h 4062453"/>
              <a:gd name="connsiteX5" fmla="*/ 1723151 w 2976587"/>
              <a:gd name="connsiteY5" fmla="*/ 1699120 h 4062453"/>
              <a:gd name="connsiteX6" fmla="*/ 1738391 w 2976587"/>
              <a:gd name="connsiteY6" fmla="*/ 2148700 h 4062453"/>
              <a:gd name="connsiteX7" fmla="*/ 1700291 w 2976587"/>
              <a:gd name="connsiteY7" fmla="*/ 2285860 h 4062453"/>
              <a:gd name="connsiteX8" fmla="*/ 1494551 w 2976587"/>
              <a:gd name="connsiteY8" fmla="*/ 2369680 h 4062453"/>
              <a:gd name="connsiteX9" fmla="*/ 1555511 w 2976587"/>
              <a:gd name="connsiteY9" fmla="*/ 2598280 h 4062453"/>
              <a:gd name="connsiteX10" fmla="*/ 2073671 w 2976587"/>
              <a:gd name="connsiteY10" fmla="*/ 3406000 h 4062453"/>
              <a:gd name="connsiteX11" fmla="*/ 1822211 w 2976587"/>
              <a:gd name="connsiteY11" fmla="*/ 3687940 h 4062453"/>
              <a:gd name="connsiteX12" fmla="*/ 884951 w 2976587"/>
              <a:gd name="connsiteY12" fmla="*/ 4015600 h 4062453"/>
              <a:gd name="connsiteX13" fmla="*/ 488711 w 2976587"/>
              <a:gd name="connsiteY13" fmla="*/ 3901300 h 4062453"/>
              <a:gd name="connsiteX14" fmla="*/ 1031 w 2976587"/>
              <a:gd name="connsiteY14" fmla="*/ 2567800 h 4062453"/>
              <a:gd name="connsiteX15" fmla="*/ 625871 w 2976587"/>
              <a:gd name="connsiteY15" fmla="*/ 1920100 h 4062453"/>
              <a:gd name="connsiteX16" fmla="*/ 884951 w 2976587"/>
              <a:gd name="connsiteY16" fmla="*/ 441820 h 4062453"/>
              <a:gd name="connsiteX17" fmla="*/ 1517411 w 2976587"/>
              <a:gd name="connsiteY17" fmla="*/ 373240 h 4062453"/>
              <a:gd name="connsiteX18" fmla="*/ 2416571 w 2976587"/>
              <a:gd name="connsiteY18" fmla="*/ 106540 h 4062453"/>
              <a:gd name="connsiteX19" fmla="*/ 2721371 w 2976587"/>
              <a:gd name="connsiteY19" fmla="*/ 7480 h 4062453"/>
              <a:gd name="connsiteX20" fmla="*/ 2972831 w 2976587"/>
              <a:gd name="connsiteY20" fmla="*/ 319900 h 4062453"/>
              <a:gd name="connsiteX0" fmla="*/ 2972831 w 2976587"/>
              <a:gd name="connsiteY0" fmla="*/ 319900 h 4062453"/>
              <a:gd name="connsiteX1" fmla="*/ 2523251 w 2976587"/>
              <a:gd name="connsiteY1" fmla="*/ 578980 h 4062453"/>
              <a:gd name="connsiteX2" fmla="*/ 2325131 w 2976587"/>
              <a:gd name="connsiteY2" fmla="*/ 944740 h 4062453"/>
              <a:gd name="connsiteX3" fmla="*/ 2393711 w 2976587"/>
              <a:gd name="connsiteY3" fmla="*/ 1127620 h 4062453"/>
              <a:gd name="connsiteX4" fmla="*/ 1723151 w 2976587"/>
              <a:gd name="connsiteY4" fmla="*/ 1699120 h 4062453"/>
              <a:gd name="connsiteX5" fmla="*/ 1738391 w 2976587"/>
              <a:gd name="connsiteY5" fmla="*/ 2148700 h 4062453"/>
              <a:gd name="connsiteX6" fmla="*/ 1700291 w 2976587"/>
              <a:gd name="connsiteY6" fmla="*/ 2285860 h 4062453"/>
              <a:gd name="connsiteX7" fmla="*/ 1494551 w 2976587"/>
              <a:gd name="connsiteY7" fmla="*/ 2369680 h 4062453"/>
              <a:gd name="connsiteX8" fmla="*/ 1555511 w 2976587"/>
              <a:gd name="connsiteY8" fmla="*/ 2598280 h 4062453"/>
              <a:gd name="connsiteX9" fmla="*/ 2073671 w 2976587"/>
              <a:gd name="connsiteY9" fmla="*/ 3406000 h 4062453"/>
              <a:gd name="connsiteX10" fmla="*/ 1822211 w 2976587"/>
              <a:gd name="connsiteY10" fmla="*/ 3687940 h 4062453"/>
              <a:gd name="connsiteX11" fmla="*/ 884951 w 2976587"/>
              <a:gd name="connsiteY11" fmla="*/ 4015600 h 4062453"/>
              <a:gd name="connsiteX12" fmla="*/ 488711 w 2976587"/>
              <a:gd name="connsiteY12" fmla="*/ 3901300 h 4062453"/>
              <a:gd name="connsiteX13" fmla="*/ 1031 w 2976587"/>
              <a:gd name="connsiteY13" fmla="*/ 2567800 h 4062453"/>
              <a:gd name="connsiteX14" fmla="*/ 625871 w 2976587"/>
              <a:gd name="connsiteY14" fmla="*/ 1920100 h 4062453"/>
              <a:gd name="connsiteX15" fmla="*/ 884951 w 2976587"/>
              <a:gd name="connsiteY15" fmla="*/ 441820 h 4062453"/>
              <a:gd name="connsiteX16" fmla="*/ 1517411 w 2976587"/>
              <a:gd name="connsiteY16" fmla="*/ 373240 h 4062453"/>
              <a:gd name="connsiteX17" fmla="*/ 2416571 w 2976587"/>
              <a:gd name="connsiteY17" fmla="*/ 106540 h 4062453"/>
              <a:gd name="connsiteX18" fmla="*/ 2721371 w 2976587"/>
              <a:gd name="connsiteY18" fmla="*/ 7480 h 4062453"/>
              <a:gd name="connsiteX19" fmla="*/ 2972831 w 2976587"/>
              <a:gd name="connsiteY19" fmla="*/ 319900 h 4062453"/>
              <a:gd name="connsiteX0" fmla="*/ 2972831 w 2976587"/>
              <a:gd name="connsiteY0" fmla="*/ 319900 h 4062453"/>
              <a:gd name="connsiteX1" fmla="*/ 2523251 w 2976587"/>
              <a:gd name="connsiteY1" fmla="*/ 578980 h 4062453"/>
              <a:gd name="connsiteX2" fmla="*/ 2325131 w 2976587"/>
              <a:gd name="connsiteY2" fmla="*/ 944740 h 4062453"/>
              <a:gd name="connsiteX3" fmla="*/ 2346086 w 2976587"/>
              <a:gd name="connsiteY3" fmla="*/ 1172863 h 4062453"/>
              <a:gd name="connsiteX4" fmla="*/ 1723151 w 2976587"/>
              <a:gd name="connsiteY4" fmla="*/ 1699120 h 4062453"/>
              <a:gd name="connsiteX5" fmla="*/ 1738391 w 2976587"/>
              <a:gd name="connsiteY5" fmla="*/ 2148700 h 4062453"/>
              <a:gd name="connsiteX6" fmla="*/ 1700291 w 2976587"/>
              <a:gd name="connsiteY6" fmla="*/ 2285860 h 4062453"/>
              <a:gd name="connsiteX7" fmla="*/ 1494551 w 2976587"/>
              <a:gd name="connsiteY7" fmla="*/ 2369680 h 4062453"/>
              <a:gd name="connsiteX8" fmla="*/ 1555511 w 2976587"/>
              <a:gd name="connsiteY8" fmla="*/ 2598280 h 4062453"/>
              <a:gd name="connsiteX9" fmla="*/ 2073671 w 2976587"/>
              <a:gd name="connsiteY9" fmla="*/ 3406000 h 4062453"/>
              <a:gd name="connsiteX10" fmla="*/ 1822211 w 2976587"/>
              <a:gd name="connsiteY10" fmla="*/ 3687940 h 4062453"/>
              <a:gd name="connsiteX11" fmla="*/ 884951 w 2976587"/>
              <a:gd name="connsiteY11" fmla="*/ 4015600 h 4062453"/>
              <a:gd name="connsiteX12" fmla="*/ 488711 w 2976587"/>
              <a:gd name="connsiteY12" fmla="*/ 3901300 h 4062453"/>
              <a:gd name="connsiteX13" fmla="*/ 1031 w 2976587"/>
              <a:gd name="connsiteY13" fmla="*/ 2567800 h 4062453"/>
              <a:gd name="connsiteX14" fmla="*/ 625871 w 2976587"/>
              <a:gd name="connsiteY14" fmla="*/ 1920100 h 4062453"/>
              <a:gd name="connsiteX15" fmla="*/ 884951 w 2976587"/>
              <a:gd name="connsiteY15" fmla="*/ 441820 h 4062453"/>
              <a:gd name="connsiteX16" fmla="*/ 1517411 w 2976587"/>
              <a:gd name="connsiteY16" fmla="*/ 373240 h 4062453"/>
              <a:gd name="connsiteX17" fmla="*/ 2416571 w 2976587"/>
              <a:gd name="connsiteY17" fmla="*/ 106540 h 4062453"/>
              <a:gd name="connsiteX18" fmla="*/ 2721371 w 2976587"/>
              <a:gd name="connsiteY18" fmla="*/ 7480 h 4062453"/>
              <a:gd name="connsiteX19" fmla="*/ 2972831 w 2976587"/>
              <a:gd name="connsiteY19" fmla="*/ 319900 h 4062453"/>
              <a:gd name="connsiteX0" fmla="*/ 2972831 w 2976587"/>
              <a:gd name="connsiteY0" fmla="*/ 319900 h 4062453"/>
              <a:gd name="connsiteX1" fmla="*/ 2523251 w 2976587"/>
              <a:gd name="connsiteY1" fmla="*/ 578980 h 4062453"/>
              <a:gd name="connsiteX2" fmla="*/ 2360850 w 2976587"/>
              <a:gd name="connsiteY2" fmla="*/ 1011415 h 4062453"/>
              <a:gd name="connsiteX3" fmla="*/ 2346086 w 2976587"/>
              <a:gd name="connsiteY3" fmla="*/ 1172863 h 4062453"/>
              <a:gd name="connsiteX4" fmla="*/ 1723151 w 2976587"/>
              <a:gd name="connsiteY4" fmla="*/ 1699120 h 4062453"/>
              <a:gd name="connsiteX5" fmla="*/ 1738391 w 2976587"/>
              <a:gd name="connsiteY5" fmla="*/ 2148700 h 4062453"/>
              <a:gd name="connsiteX6" fmla="*/ 1700291 w 2976587"/>
              <a:gd name="connsiteY6" fmla="*/ 2285860 h 4062453"/>
              <a:gd name="connsiteX7" fmla="*/ 1494551 w 2976587"/>
              <a:gd name="connsiteY7" fmla="*/ 2369680 h 4062453"/>
              <a:gd name="connsiteX8" fmla="*/ 1555511 w 2976587"/>
              <a:gd name="connsiteY8" fmla="*/ 2598280 h 4062453"/>
              <a:gd name="connsiteX9" fmla="*/ 2073671 w 2976587"/>
              <a:gd name="connsiteY9" fmla="*/ 3406000 h 4062453"/>
              <a:gd name="connsiteX10" fmla="*/ 1822211 w 2976587"/>
              <a:gd name="connsiteY10" fmla="*/ 3687940 h 4062453"/>
              <a:gd name="connsiteX11" fmla="*/ 884951 w 2976587"/>
              <a:gd name="connsiteY11" fmla="*/ 4015600 h 4062453"/>
              <a:gd name="connsiteX12" fmla="*/ 488711 w 2976587"/>
              <a:gd name="connsiteY12" fmla="*/ 3901300 h 4062453"/>
              <a:gd name="connsiteX13" fmla="*/ 1031 w 2976587"/>
              <a:gd name="connsiteY13" fmla="*/ 2567800 h 4062453"/>
              <a:gd name="connsiteX14" fmla="*/ 625871 w 2976587"/>
              <a:gd name="connsiteY14" fmla="*/ 1920100 h 4062453"/>
              <a:gd name="connsiteX15" fmla="*/ 884951 w 2976587"/>
              <a:gd name="connsiteY15" fmla="*/ 441820 h 4062453"/>
              <a:gd name="connsiteX16" fmla="*/ 1517411 w 2976587"/>
              <a:gd name="connsiteY16" fmla="*/ 373240 h 4062453"/>
              <a:gd name="connsiteX17" fmla="*/ 2416571 w 2976587"/>
              <a:gd name="connsiteY17" fmla="*/ 106540 h 4062453"/>
              <a:gd name="connsiteX18" fmla="*/ 2721371 w 2976587"/>
              <a:gd name="connsiteY18" fmla="*/ 7480 h 4062453"/>
              <a:gd name="connsiteX19" fmla="*/ 2972831 w 2976587"/>
              <a:gd name="connsiteY19" fmla="*/ 319900 h 4062453"/>
              <a:gd name="connsiteX0" fmla="*/ 2972831 w 2976587"/>
              <a:gd name="connsiteY0" fmla="*/ 319900 h 4062453"/>
              <a:gd name="connsiteX1" fmla="*/ 2523251 w 2976587"/>
              <a:gd name="connsiteY1" fmla="*/ 578980 h 4062453"/>
              <a:gd name="connsiteX2" fmla="*/ 2360850 w 2976587"/>
              <a:gd name="connsiteY2" fmla="*/ 1011415 h 4062453"/>
              <a:gd name="connsiteX3" fmla="*/ 2346086 w 2976587"/>
              <a:gd name="connsiteY3" fmla="*/ 1172863 h 4062453"/>
              <a:gd name="connsiteX4" fmla="*/ 1723151 w 2976587"/>
              <a:gd name="connsiteY4" fmla="*/ 1699120 h 4062453"/>
              <a:gd name="connsiteX5" fmla="*/ 1738391 w 2976587"/>
              <a:gd name="connsiteY5" fmla="*/ 2148700 h 4062453"/>
              <a:gd name="connsiteX6" fmla="*/ 1700291 w 2976587"/>
              <a:gd name="connsiteY6" fmla="*/ 2285860 h 4062453"/>
              <a:gd name="connsiteX7" fmla="*/ 1494551 w 2976587"/>
              <a:gd name="connsiteY7" fmla="*/ 2369680 h 4062453"/>
              <a:gd name="connsiteX8" fmla="*/ 1631711 w 2976587"/>
              <a:gd name="connsiteY8" fmla="*/ 2814180 h 4062453"/>
              <a:gd name="connsiteX9" fmla="*/ 2073671 w 2976587"/>
              <a:gd name="connsiteY9" fmla="*/ 3406000 h 4062453"/>
              <a:gd name="connsiteX10" fmla="*/ 1822211 w 2976587"/>
              <a:gd name="connsiteY10" fmla="*/ 3687940 h 4062453"/>
              <a:gd name="connsiteX11" fmla="*/ 884951 w 2976587"/>
              <a:gd name="connsiteY11" fmla="*/ 4015600 h 4062453"/>
              <a:gd name="connsiteX12" fmla="*/ 488711 w 2976587"/>
              <a:gd name="connsiteY12" fmla="*/ 3901300 h 4062453"/>
              <a:gd name="connsiteX13" fmla="*/ 1031 w 2976587"/>
              <a:gd name="connsiteY13" fmla="*/ 2567800 h 4062453"/>
              <a:gd name="connsiteX14" fmla="*/ 625871 w 2976587"/>
              <a:gd name="connsiteY14" fmla="*/ 1920100 h 4062453"/>
              <a:gd name="connsiteX15" fmla="*/ 884951 w 2976587"/>
              <a:gd name="connsiteY15" fmla="*/ 441820 h 4062453"/>
              <a:gd name="connsiteX16" fmla="*/ 1517411 w 2976587"/>
              <a:gd name="connsiteY16" fmla="*/ 373240 h 4062453"/>
              <a:gd name="connsiteX17" fmla="*/ 2416571 w 2976587"/>
              <a:gd name="connsiteY17" fmla="*/ 106540 h 4062453"/>
              <a:gd name="connsiteX18" fmla="*/ 2721371 w 2976587"/>
              <a:gd name="connsiteY18" fmla="*/ 7480 h 4062453"/>
              <a:gd name="connsiteX19" fmla="*/ 2972831 w 2976587"/>
              <a:gd name="connsiteY19" fmla="*/ 319900 h 4062453"/>
              <a:gd name="connsiteX0" fmla="*/ 2972831 w 2976587"/>
              <a:gd name="connsiteY0" fmla="*/ 319900 h 4062453"/>
              <a:gd name="connsiteX1" fmla="*/ 2523251 w 2976587"/>
              <a:gd name="connsiteY1" fmla="*/ 578980 h 4062453"/>
              <a:gd name="connsiteX2" fmla="*/ 2360850 w 2976587"/>
              <a:gd name="connsiteY2" fmla="*/ 1011415 h 4062453"/>
              <a:gd name="connsiteX3" fmla="*/ 2346086 w 2976587"/>
              <a:gd name="connsiteY3" fmla="*/ 1172863 h 4062453"/>
              <a:gd name="connsiteX4" fmla="*/ 1723151 w 2976587"/>
              <a:gd name="connsiteY4" fmla="*/ 1699120 h 4062453"/>
              <a:gd name="connsiteX5" fmla="*/ 1738391 w 2976587"/>
              <a:gd name="connsiteY5" fmla="*/ 2148700 h 4062453"/>
              <a:gd name="connsiteX6" fmla="*/ 1700291 w 2976587"/>
              <a:gd name="connsiteY6" fmla="*/ 2285860 h 4062453"/>
              <a:gd name="connsiteX7" fmla="*/ 1494551 w 2976587"/>
              <a:gd name="connsiteY7" fmla="*/ 2369680 h 4062453"/>
              <a:gd name="connsiteX8" fmla="*/ 1707911 w 2976587"/>
              <a:gd name="connsiteY8" fmla="*/ 2928480 h 4062453"/>
              <a:gd name="connsiteX9" fmla="*/ 2073671 w 2976587"/>
              <a:gd name="connsiteY9" fmla="*/ 3406000 h 4062453"/>
              <a:gd name="connsiteX10" fmla="*/ 1822211 w 2976587"/>
              <a:gd name="connsiteY10" fmla="*/ 3687940 h 4062453"/>
              <a:gd name="connsiteX11" fmla="*/ 884951 w 2976587"/>
              <a:gd name="connsiteY11" fmla="*/ 4015600 h 4062453"/>
              <a:gd name="connsiteX12" fmla="*/ 488711 w 2976587"/>
              <a:gd name="connsiteY12" fmla="*/ 3901300 h 4062453"/>
              <a:gd name="connsiteX13" fmla="*/ 1031 w 2976587"/>
              <a:gd name="connsiteY13" fmla="*/ 2567800 h 4062453"/>
              <a:gd name="connsiteX14" fmla="*/ 625871 w 2976587"/>
              <a:gd name="connsiteY14" fmla="*/ 1920100 h 4062453"/>
              <a:gd name="connsiteX15" fmla="*/ 884951 w 2976587"/>
              <a:gd name="connsiteY15" fmla="*/ 441820 h 4062453"/>
              <a:gd name="connsiteX16" fmla="*/ 1517411 w 2976587"/>
              <a:gd name="connsiteY16" fmla="*/ 373240 h 4062453"/>
              <a:gd name="connsiteX17" fmla="*/ 2416571 w 2976587"/>
              <a:gd name="connsiteY17" fmla="*/ 106540 h 4062453"/>
              <a:gd name="connsiteX18" fmla="*/ 2721371 w 2976587"/>
              <a:gd name="connsiteY18" fmla="*/ 7480 h 4062453"/>
              <a:gd name="connsiteX19" fmla="*/ 2972831 w 2976587"/>
              <a:gd name="connsiteY19" fmla="*/ 319900 h 4062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976587" h="4062453">
                <a:moveTo>
                  <a:pt x="2972831" y="319900"/>
                </a:moveTo>
                <a:cubicBezTo>
                  <a:pt x="2939811" y="415150"/>
                  <a:pt x="2625248" y="463728"/>
                  <a:pt x="2523251" y="578980"/>
                </a:cubicBezTo>
                <a:cubicBezTo>
                  <a:pt x="2421254" y="694232"/>
                  <a:pt x="2390378" y="912435"/>
                  <a:pt x="2360850" y="1011415"/>
                </a:cubicBezTo>
                <a:cubicBezTo>
                  <a:pt x="2331323" y="1110396"/>
                  <a:pt x="2452369" y="1058246"/>
                  <a:pt x="2346086" y="1172863"/>
                </a:cubicBezTo>
                <a:cubicBezTo>
                  <a:pt x="2239803" y="1287481"/>
                  <a:pt x="1824433" y="1536481"/>
                  <a:pt x="1723151" y="1699120"/>
                </a:cubicBezTo>
                <a:cubicBezTo>
                  <a:pt x="1621869" y="1861759"/>
                  <a:pt x="1742201" y="2050910"/>
                  <a:pt x="1738391" y="2148700"/>
                </a:cubicBezTo>
                <a:cubicBezTo>
                  <a:pt x="1734581" y="2246490"/>
                  <a:pt x="1740931" y="2249030"/>
                  <a:pt x="1700291" y="2285860"/>
                </a:cubicBezTo>
                <a:cubicBezTo>
                  <a:pt x="1659651" y="2322690"/>
                  <a:pt x="1493281" y="2262577"/>
                  <a:pt x="1494551" y="2369680"/>
                </a:cubicBezTo>
                <a:cubicBezTo>
                  <a:pt x="1495821" y="2476783"/>
                  <a:pt x="1611391" y="2755760"/>
                  <a:pt x="1707911" y="2928480"/>
                </a:cubicBezTo>
                <a:cubicBezTo>
                  <a:pt x="1804431" y="3101200"/>
                  <a:pt x="2054621" y="3279423"/>
                  <a:pt x="2073671" y="3406000"/>
                </a:cubicBezTo>
                <a:cubicBezTo>
                  <a:pt x="2092721" y="3532577"/>
                  <a:pt x="2020331" y="3586340"/>
                  <a:pt x="1822211" y="3687940"/>
                </a:cubicBezTo>
                <a:cubicBezTo>
                  <a:pt x="1624091" y="3789540"/>
                  <a:pt x="1107201" y="3980040"/>
                  <a:pt x="884951" y="4015600"/>
                </a:cubicBezTo>
                <a:cubicBezTo>
                  <a:pt x="662701" y="4051160"/>
                  <a:pt x="636031" y="4142600"/>
                  <a:pt x="488711" y="3901300"/>
                </a:cubicBezTo>
                <a:cubicBezTo>
                  <a:pt x="341391" y="3660000"/>
                  <a:pt x="-21829" y="2898000"/>
                  <a:pt x="1031" y="2567800"/>
                </a:cubicBezTo>
                <a:cubicBezTo>
                  <a:pt x="23891" y="2237600"/>
                  <a:pt x="478551" y="2274430"/>
                  <a:pt x="625871" y="1920100"/>
                </a:cubicBezTo>
                <a:cubicBezTo>
                  <a:pt x="773191" y="1565770"/>
                  <a:pt x="736361" y="699630"/>
                  <a:pt x="884951" y="441820"/>
                </a:cubicBezTo>
                <a:cubicBezTo>
                  <a:pt x="1033541" y="184010"/>
                  <a:pt x="1262141" y="429120"/>
                  <a:pt x="1517411" y="373240"/>
                </a:cubicBezTo>
                <a:cubicBezTo>
                  <a:pt x="1772681" y="317360"/>
                  <a:pt x="2215911" y="167500"/>
                  <a:pt x="2416571" y="106540"/>
                </a:cubicBezTo>
                <a:cubicBezTo>
                  <a:pt x="2617231" y="45580"/>
                  <a:pt x="2629931" y="-23000"/>
                  <a:pt x="2721371" y="7480"/>
                </a:cubicBezTo>
                <a:cubicBezTo>
                  <a:pt x="2812811" y="37960"/>
                  <a:pt x="3005851" y="224650"/>
                  <a:pt x="2972831" y="31990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49EDC392-4984-4316-83F9-0A2E6CA9330F}"/>
              </a:ext>
            </a:extLst>
          </p:cNvPr>
          <p:cNvSpPr/>
          <p:nvPr/>
        </p:nvSpPr>
        <p:spPr>
          <a:xfrm>
            <a:off x="1491598" y="1602038"/>
            <a:ext cx="1424604" cy="2259227"/>
          </a:xfrm>
          <a:custGeom>
            <a:avLst/>
            <a:gdLst>
              <a:gd name="connsiteX0" fmla="*/ 197943 w 1475844"/>
              <a:gd name="connsiteY0" fmla="*/ 69434 h 2355900"/>
              <a:gd name="connsiteX1" fmla="*/ 7443 w 1475844"/>
              <a:gd name="connsiteY1" fmla="*/ 869534 h 2355900"/>
              <a:gd name="connsiteX2" fmla="*/ 413843 w 1475844"/>
              <a:gd name="connsiteY2" fmla="*/ 1974434 h 2355900"/>
              <a:gd name="connsiteX3" fmla="*/ 1201243 w 1475844"/>
              <a:gd name="connsiteY3" fmla="*/ 2355434 h 2355900"/>
              <a:gd name="connsiteX4" fmla="*/ 1467943 w 1475844"/>
              <a:gd name="connsiteY4" fmla="*/ 2037934 h 2355900"/>
              <a:gd name="connsiteX5" fmla="*/ 947243 w 1475844"/>
              <a:gd name="connsiteY5" fmla="*/ 1415634 h 2355900"/>
              <a:gd name="connsiteX6" fmla="*/ 769443 w 1475844"/>
              <a:gd name="connsiteY6" fmla="*/ 526634 h 2355900"/>
              <a:gd name="connsiteX7" fmla="*/ 769443 w 1475844"/>
              <a:gd name="connsiteY7" fmla="*/ 94834 h 2355900"/>
              <a:gd name="connsiteX8" fmla="*/ 197943 w 1475844"/>
              <a:gd name="connsiteY8" fmla="*/ 69434 h 2355900"/>
              <a:gd name="connsiteX0" fmla="*/ 197943 w 1475844"/>
              <a:gd name="connsiteY0" fmla="*/ 81851 h 2368317"/>
              <a:gd name="connsiteX1" fmla="*/ 7443 w 1475844"/>
              <a:gd name="connsiteY1" fmla="*/ 881951 h 2368317"/>
              <a:gd name="connsiteX2" fmla="*/ 413843 w 1475844"/>
              <a:gd name="connsiteY2" fmla="*/ 1986851 h 2368317"/>
              <a:gd name="connsiteX3" fmla="*/ 1201243 w 1475844"/>
              <a:gd name="connsiteY3" fmla="*/ 2367851 h 2368317"/>
              <a:gd name="connsiteX4" fmla="*/ 1467943 w 1475844"/>
              <a:gd name="connsiteY4" fmla="*/ 2050351 h 2368317"/>
              <a:gd name="connsiteX5" fmla="*/ 947243 w 1475844"/>
              <a:gd name="connsiteY5" fmla="*/ 1428051 h 2368317"/>
              <a:gd name="connsiteX6" fmla="*/ 784683 w 1475844"/>
              <a:gd name="connsiteY6" fmla="*/ 798131 h 2368317"/>
              <a:gd name="connsiteX7" fmla="*/ 769443 w 1475844"/>
              <a:gd name="connsiteY7" fmla="*/ 107251 h 2368317"/>
              <a:gd name="connsiteX8" fmla="*/ 197943 w 1475844"/>
              <a:gd name="connsiteY8" fmla="*/ 81851 h 2368317"/>
              <a:gd name="connsiteX0" fmla="*/ 197880 w 1475781"/>
              <a:gd name="connsiteY0" fmla="*/ 54489 h 2340955"/>
              <a:gd name="connsiteX1" fmla="*/ 7380 w 1475781"/>
              <a:gd name="connsiteY1" fmla="*/ 854589 h 2340955"/>
              <a:gd name="connsiteX2" fmla="*/ 413780 w 1475781"/>
              <a:gd name="connsiteY2" fmla="*/ 1959489 h 2340955"/>
              <a:gd name="connsiteX3" fmla="*/ 1201180 w 1475781"/>
              <a:gd name="connsiteY3" fmla="*/ 2340489 h 2340955"/>
              <a:gd name="connsiteX4" fmla="*/ 1467880 w 1475781"/>
              <a:gd name="connsiteY4" fmla="*/ 2022989 h 2340955"/>
              <a:gd name="connsiteX5" fmla="*/ 947180 w 1475781"/>
              <a:gd name="connsiteY5" fmla="*/ 1400689 h 2340955"/>
              <a:gd name="connsiteX6" fmla="*/ 784620 w 1475781"/>
              <a:gd name="connsiteY6" fmla="*/ 770769 h 2340955"/>
              <a:gd name="connsiteX7" fmla="*/ 761760 w 1475781"/>
              <a:gd name="connsiteY7" fmla="*/ 148469 h 2340955"/>
              <a:gd name="connsiteX8" fmla="*/ 197880 w 1475781"/>
              <a:gd name="connsiteY8" fmla="*/ 54489 h 2340955"/>
              <a:gd name="connsiteX0" fmla="*/ 204739 w 1475020"/>
              <a:gd name="connsiteY0" fmla="*/ 103768 h 2253074"/>
              <a:gd name="connsiteX1" fmla="*/ 6619 w 1475020"/>
              <a:gd name="connsiteY1" fmla="*/ 766708 h 2253074"/>
              <a:gd name="connsiteX2" fmla="*/ 413019 w 1475020"/>
              <a:gd name="connsiteY2" fmla="*/ 1871608 h 2253074"/>
              <a:gd name="connsiteX3" fmla="*/ 1200419 w 1475020"/>
              <a:gd name="connsiteY3" fmla="*/ 2252608 h 2253074"/>
              <a:gd name="connsiteX4" fmla="*/ 1467119 w 1475020"/>
              <a:gd name="connsiteY4" fmla="*/ 1935108 h 2253074"/>
              <a:gd name="connsiteX5" fmla="*/ 946419 w 1475020"/>
              <a:gd name="connsiteY5" fmla="*/ 1312808 h 2253074"/>
              <a:gd name="connsiteX6" fmla="*/ 783859 w 1475020"/>
              <a:gd name="connsiteY6" fmla="*/ 682888 h 2253074"/>
              <a:gd name="connsiteX7" fmla="*/ 760999 w 1475020"/>
              <a:gd name="connsiteY7" fmla="*/ 60588 h 2253074"/>
              <a:gd name="connsiteX8" fmla="*/ 204739 w 1475020"/>
              <a:gd name="connsiteY8" fmla="*/ 103768 h 2253074"/>
              <a:gd name="connsiteX0" fmla="*/ 154323 w 1424604"/>
              <a:gd name="connsiteY0" fmla="*/ 109921 h 2259227"/>
              <a:gd name="connsiteX1" fmla="*/ 9543 w 1424604"/>
              <a:gd name="connsiteY1" fmla="*/ 887161 h 2259227"/>
              <a:gd name="connsiteX2" fmla="*/ 362603 w 1424604"/>
              <a:gd name="connsiteY2" fmla="*/ 1877761 h 2259227"/>
              <a:gd name="connsiteX3" fmla="*/ 1150003 w 1424604"/>
              <a:gd name="connsiteY3" fmla="*/ 2258761 h 2259227"/>
              <a:gd name="connsiteX4" fmla="*/ 1416703 w 1424604"/>
              <a:gd name="connsiteY4" fmla="*/ 1941261 h 2259227"/>
              <a:gd name="connsiteX5" fmla="*/ 896003 w 1424604"/>
              <a:gd name="connsiteY5" fmla="*/ 1318961 h 2259227"/>
              <a:gd name="connsiteX6" fmla="*/ 733443 w 1424604"/>
              <a:gd name="connsiteY6" fmla="*/ 689041 h 2259227"/>
              <a:gd name="connsiteX7" fmla="*/ 710583 w 1424604"/>
              <a:gd name="connsiteY7" fmla="*/ 66741 h 2259227"/>
              <a:gd name="connsiteX8" fmla="*/ 154323 w 1424604"/>
              <a:gd name="connsiteY8" fmla="*/ 109921 h 2259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4604" h="2259227">
                <a:moveTo>
                  <a:pt x="154323" y="109921"/>
                </a:moveTo>
                <a:cubicBezTo>
                  <a:pt x="37483" y="246658"/>
                  <a:pt x="-25170" y="592521"/>
                  <a:pt x="9543" y="887161"/>
                </a:cubicBezTo>
                <a:cubicBezTo>
                  <a:pt x="44256" y="1181801"/>
                  <a:pt x="172526" y="1649161"/>
                  <a:pt x="362603" y="1877761"/>
                </a:cubicBezTo>
                <a:cubicBezTo>
                  <a:pt x="552680" y="2106361"/>
                  <a:pt x="974320" y="2248178"/>
                  <a:pt x="1150003" y="2258761"/>
                </a:cubicBezTo>
                <a:cubicBezTo>
                  <a:pt x="1325686" y="2269344"/>
                  <a:pt x="1459036" y="2097894"/>
                  <a:pt x="1416703" y="1941261"/>
                </a:cubicBezTo>
                <a:cubicBezTo>
                  <a:pt x="1374370" y="1784628"/>
                  <a:pt x="1009880" y="1527664"/>
                  <a:pt x="896003" y="1318961"/>
                </a:cubicBezTo>
                <a:cubicBezTo>
                  <a:pt x="782126" y="1110258"/>
                  <a:pt x="763076" y="909174"/>
                  <a:pt x="733443" y="689041"/>
                </a:cubicBezTo>
                <a:cubicBezTo>
                  <a:pt x="703810" y="468908"/>
                  <a:pt x="807103" y="163261"/>
                  <a:pt x="710583" y="66741"/>
                </a:cubicBezTo>
                <a:cubicBezTo>
                  <a:pt x="614063" y="-29779"/>
                  <a:pt x="271163" y="-26816"/>
                  <a:pt x="154323" y="109921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DE4606-2320-49C2-8481-2B44DDB14300}"/>
              </a:ext>
            </a:extLst>
          </p:cNvPr>
          <p:cNvSpPr/>
          <p:nvPr/>
        </p:nvSpPr>
        <p:spPr>
          <a:xfrm>
            <a:off x="10856913" y="291592"/>
            <a:ext cx="1102116" cy="57650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Implication sport &amp; activations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62B352-9FBE-496E-A1EB-1EBBE6482A23}"/>
              </a:ext>
            </a:extLst>
          </p:cNvPr>
          <p:cNvSpPr/>
          <p:nvPr/>
        </p:nvSpPr>
        <p:spPr>
          <a:xfrm>
            <a:off x="10986199" y="5119580"/>
            <a:ext cx="1102116" cy="576501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Notoriété des marques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3FDD0C-0DBF-4882-8BD4-9066980DF286}"/>
              </a:ext>
            </a:extLst>
          </p:cNvPr>
          <p:cNvSpPr/>
          <p:nvPr/>
        </p:nvSpPr>
        <p:spPr>
          <a:xfrm>
            <a:off x="8668359" y="6182415"/>
            <a:ext cx="1102116" cy="357962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Jeu &amp; PDV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164B6E-3F73-4B82-8610-A250CF8695C8}"/>
              </a:ext>
            </a:extLst>
          </p:cNvPr>
          <p:cNvSpPr/>
          <p:nvPr/>
        </p:nvSpPr>
        <p:spPr>
          <a:xfrm>
            <a:off x="6096000" y="6213870"/>
            <a:ext cx="1294341" cy="476447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Opinion globale &amp; Note de cœur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9D10FA-1BF9-4221-B8FD-57C7B679157B}"/>
              </a:ext>
            </a:extLst>
          </p:cNvPr>
          <p:cNvSpPr/>
          <p:nvPr/>
        </p:nvSpPr>
        <p:spPr>
          <a:xfrm>
            <a:off x="3206488" y="6022395"/>
            <a:ext cx="691172" cy="32542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Valeurs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668398-EC47-411D-A181-19A1658DA99B}"/>
              </a:ext>
            </a:extLst>
          </p:cNvPr>
          <p:cNvSpPr/>
          <p:nvPr/>
        </p:nvSpPr>
        <p:spPr>
          <a:xfrm>
            <a:off x="1883185" y="1329104"/>
            <a:ext cx="1181617" cy="3579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Intention de jeu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D498BE5-10B8-47AF-B27D-C4B96557B0B4}"/>
              </a:ext>
            </a:extLst>
          </p:cNvPr>
          <p:cNvSpPr/>
          <p:nvPr/>
        </p:nvSpPr>
        <p:spPr>
          <a:xfrm>
            <a:off x="2932360" y="783552"/>
            <a:ext cx="1181617" cy="457856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Image FDJ &amp; sport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BE0F8E-5AB1-4487-AA44-E7582EB07A32}"/>
              </a:ext>
            </a:extLst>
          </p:cNvPr>
          <p:cNvSpPr/>
          <p:nvPr/>
        </p:nvSpPr>
        <p:spPr>
          <a:xfrm>
            <a:off x="2723435" y="2229143"/>
            <a:ext cx="1001923" cy="37839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Image FDJ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342386-E926-4048-8C62-21509A9E33FF}"/>
              </a:ext>
            </a:extLst>
          </p:cNvPr>
          <p:cNvSpPr/>
          <p:nvPr/>
        </p:nvSpPr>
        <p:spPr>
          <a:xfrm>
            <a:off x="6573133" y="1411352"/>
            <a:ext cx="1001923" cy="41623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Image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ParionsSport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71717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C1CC92D-B77A-4BC2-ACCE-AD281D5D525D}"/>
              </a:ext>
            </a:extLst>
          </p:cNvPr>
          <p:cNvSpPr txBox="1"/>
          <p:nvPr/>
        </p:nvSpPr>
        <p:spPr>
          <a:xfrm>
            <a:off x="345486" y="6007881"/>
            <a:ext cx="2556201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1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Base : Ensemble (n=2005)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1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Questions intégrées : Tronc commun</a:t>
            </a:r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8829C458-0C79-FBD3-1C72-B7D0EA8B2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34BEE3-566C-4068-A777-C3A4762E861B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71717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33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041BFD-E955-49AD-937A-0F7F85983C45}"/>
              </a:ext>
            </a:extLst>
          </p:cNvPr>
          <p:cNvSpPr/>
          <p:nvPr/>
        </p:nvSpPr>
        <p:spPr bwMode="ltGray">
          <a:xfrm>
            <a:off x="0" y="5967019"/>
            <a:ext cx="12192000" cy="89238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14E0F27-A6E2-41B5-815F-62E7B8133085}"/>
              </a:ext>
            </a:extLst>
          </p:cNvPr>
          <p:cNvSpPr/>
          <p:nvPr/>
        </p:nvSpPr>
        <p:spPr bwMode="ltGray">
          <a:xfrm>
            <a:off x="5591944" y="6393507"/>
            <a:ext cx="2232248" cy="46589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E4D652C-BD7C-4111-A609-415DC8B46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1" y="276753"/>
            <a:ext cx="3143711" cy="404119"/>
          </a:xfrm>
        </p:spPr>
        <p:txBody>
          <a:bodyPr/>
          <a:lstStyle/>
          <a:p>
            <a:r>
              <a:rPr lang="fr-FR" dirty="0"/>
              <a:t>Chemin de succès du sponsoring</a:t>
            </a:r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519E8F9D-C3E5-4AAE-B19B-4028BB302FB5}"/>
              </a:ext>
            </a:extLst>
          </p:cNvPr>
          <p:cNvSpPr txBox="1">
            <a:spLocks/>
          </p:cNvSpPr>
          <p:nvPr/>
        </p:nvSpPr>
        <p:spPr>
          <a:xfrm>
            <a:off x="6244655" y="6390957"/>
            <a:ext cx="2619238" cy="19761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29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Baromètre Sport FDJ – Décembre 2018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C1CC92D-B77A-4BC2-ACCE-AD281D5D525D}"/>
              </a:ext>
            </a:extLst>
          </p:cNvPr>
          <p:cNvSpPr txBox="1"/>
          <p:nvPr/>
        </p:nvSpPr>
        <p:spPr>
          <a:xfrm>
            <a:off x="8690582" y="6296877"/>
            <a:ext cx="2556201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1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Base : Ensemble (n=2005)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1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Questions intégrées : Tronc commun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10DD20D6-4635-4E56-86F3-6555048A543A}"/>
              </a:ext>
            </a:extLst>
          </p:cNvPr>
          <p:cNvSpPr>
            <a:spLocks noChangeAspect="1"/>
          </p:cNvSpPr>
          <p:nvPr/>
        </p:nvSpPr>
        <p:spPr>
          <a:xfrm>
            <a:off x="737737" y="3163330"/>
            <a:ext cx="1254804" cy="1254804"/>
          </a:xfrm>
          <a:prstGeom prst="ellipse">
            <a:avLst/>
          </a:prstGeom>
          <a:solidFill>
            <a:schemeClr val="tx1"/>
          </a:solidFill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defTabSz="1008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Intention de jouer à FDJ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38CE8C79-94DF-46BB-8A0C-DA194BC7D917}"/>
              </a:ext>
            </a:extLst>
          </p:cNvPr>
          <p:cNvSpPr>
            <a:spLocks noChangeAspect="1"/>
          </p:cNvSpPr>
          <p:nvPr/>
        </p:nvSpPr>
        <p:spPr>
          <a:xfrm>
            <a:off x="734988" y="1579492"/>
            <a:ext cx="1254804" cy="1254804"/>
          </a:xfrm>
          <a:prstGeom prst="ellipse">
            <a:avLst/>
          </a:prstGeom>
          <a:solidFill>
            <a:schemeClr val="tx1"/>
          </a:solidFill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defTabSz="1008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Intention de jouer à </a:t>
            </a:r>
            <a:r>
              <a:rPr kumimoji="0" lang="fr-FR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ParionsSport</a:t>
            </a:r>
            <a:endParaRPr kumimoji="0" lang="fr-FR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DC8C8DD-AAC2-4F99-88A1-49ABEFA8F0F0}"/>
              </a:ext>
            </a:extLst>
          </p:cNvPr>
          <p:cNvSpPr>
            <a:spLocks noChangeAspect="1"/>
          </p:cNvSpPr>
          <p:nvPr/>
        </p:nvSpPr>
        <p:spPr>
          <a:xfrm>
            <a:off x="2273534" y="3332704"/>
            <a:ext cx="920309" cy="92030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defTabSz="1008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Image de proximité de FDJ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85D7F5DC-6D01-4A10-B60C-1B79F1FDCA4C}"/>
              </a:ext>
            </a:extLst>
          </p:cNvPr>
          <p:cNvSpPr>
            <a:spLocks noChangeAspect="1"/>
          </p:cNvSpPr>
          <p:nvPr/>
        </p:nvSpPr>
        <p:spPr>
          <a:xfrm>
            <a:off x="2513508" y="1816344"/>
            <a:ext cx="920309" cy="92030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defTabSz="1008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Plaisir de jouer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EC4BB218-EB6A-4696-B339-9822458687F2}"/>
              </a:ext>
            </a:extLst>
          </p:cNvPr>
          <p:cNvSpPr>
            <a:spLocks noChangeAspect="1"/>
          </p:cNvSpPr>
          <p:nvPr/>
        </p:nvSpPr>
        <p:spPr>
          <a:xfrm>
            <a:off x="3411435" y="928281"/>
            <a:ext cx="920309" cy="92030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defTabSz="1008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Ethique et utilité dans la société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F0152761-BF67-4788-9FD2-1726FBD7EDD6}"/>
              </a:ext>
            </a:extLst>
          </p:cNvPr>
          <p:cNvSpPr>
            <a:spLocks noChangeAspect="1"/>
          </p:cNvSpPr>
          <p:nvPr/>
        </p:nvSpPr>
        <p:spPr>
          <a:xfrm>
            <a:off x="4176468" y="3500630"/>
            <a:ext cx="920309" cy="92030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defTabSz="1008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Confiance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5003415F-41C3-4D6F-B986-BFD68158A57E}"/>
              </a:ext>
            </a:extLst>
          </p:cNvPr>
          <p:cNvSpPr>
            <a:spLocks noChangeAspect="1"/>
          </p:cNvSpPr>
          <p:nvPr/>
        </p:nvSpPr>
        <p:spPr>
          <a:xfrm>
            <a:off x="2860884" y="4280438"/>
            <a:ext cx="920309" cy="920309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defTabSz="1008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EF520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Innovation / modernité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B03161F-1220-4570-8632-B71052E17BF1}"/>
              </a:ext>
            </a:extLst>
          </p:cNvPr>
          <p:cNvSpPr txBox="1"/>
          <p:nvPr/>
        </p:nvSpPr>
        <p:spPr>
          <a:xfrm>
            <a:off x="4735835" y="4506379"/>
            <a:ext cx="971160" cy="97116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Responsa-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bilité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A05DA43B-BEFC-4FDB-9CC1-CA987C514C78}"/>
              </a:ext>
            </a:extLst>
          </p:cNvPr>
          <p:cNvSpPr txBox="1"/>
          <p:nvPr/>
        </p:nvSpPr>
        <p:spPr>
          <a:xfrm>
            <a:off x="2947728" y="5302197"/>
            <a:ext cx="921600" cy="9216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E5007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Innovation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EFBE6968-8CD4-4A53-9CB6-F26C32751854}"/>
              </a:ext>
            </a:extLst>
          </p:cNvPr>
          <p:cNvSpPr txBox="1"/>
          <p:nvPr/>
        </p:nvSpPr>
        <p:spPr>
          <a:xfrm>
            <a:off x="3948374" y="5729064"/>
            <a:ext cx="949525" cy="949525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E5007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Optimisme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F93668D1-D99A-4565-BCA8-C2C5E82F87DB}"/>
              </a:ext>
            </a:extLst>
          </p:cNvPr>
          <p:cNvSpPr txBox="1"/>
          <p:nvPr/>
        </p:nvSpPr>
        <p:spPr>
          <a:xfrm>
            <a:off x="6039821" y="4965084"/>
            <a:ext cx="921600" cy="9216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E5007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Proximité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6E36BC8A-10D5-4821-B4DB-F1B70FF2201C}"/>
              </a:ext>
            </a:extLst>
          </p:cNvPr>
          <p:cNvSpPr txBox="1"/>
          <p:nvPr/>
        </p:nvSpPr>
        <p:spPr>
          <a:xfrm>
            <a:off x="5196189" y="5805264"/>
            <a:ext cx="903441" cy="903441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E5007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Engage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E5007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-ment</a:t>
            </a:r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CB838098-C242-4FD2-8523-558A37C58156}"/>
              </a:ext>
            </a:extLst>
          </p:cNvPr>
          <p:cNvSpPr>
            <a:spLocks noChangeAspect="1"/>
          </p:cNvSpPr>
          <p:nvPr/>
        </p:nvSpPr>
        <p:spPr>
          <a:xfrm>
            <a:off x="4353294" y="231620"/>
            <a:ext cx="920309" cy="920309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defTabSz="1008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F7911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Vision éthique du sport</a:t>
            </a:r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E6F4D16E-41E8-478E-B6A8-DE7B2402CDB7}"/>
              </a:ext>
            </a:extLst>
          </p:cNvPr>
          <p:cNvSpPr>
            <a:spLocks noChangeAspect="1"/>
          </p:cNvSpPr>
          <p:nvPr/>
        </p:nvSpPr>
        <p:spPr>
          <a:xfrm>
            <a:off x="5498724" y="174663"/>
            <a:ext cx="920309" cy="920309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defTabSz="1008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F7911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Soutient le sport</a:t>
            </a:r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09A2F6FD-7058-49E8-A2A0-951C230A3FF2}"/>
              </a:ext>
            </a:extLst>
          </p:cNvPr>
          <p:cNvSpPr>
            <a:spLocks noChangeAspect="1"/>
          </p:cNvSpPr>
          <p:nvPr/>
        </p:nvSpPr>
        <p:spPr>
          <a:xfrm>
            <a:off x="6708068" y="298671"/>
            <a:ext cx="920309" cy="920309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defTabSz="1008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srgbClr val="C5001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Implication dans le sport</a:t>
            </a:r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3D46E0D6-52AC-4CCE-B0B1-8AA7F30450C1}"/>
              </a:ext>
            </a:extLst>
          </p:cNvPr>
          <p:cNvSpPr>
            <a:spLocks noChangeAspect="1"/>
          </p:cNvSpPr>
          <p:nvPr/>
        </p:nvSpPr>
        <p:spPr>
          <a:xfrm>
            <a:off x="7889754" y="460627"/>
            <a:ext cx="784860" cy="7848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defTabSz="1008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Implication dans le cyclisme</a:t>
            </a: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C3907496-E2C4-41D8-A8F7-63F6206436C3}"/>
              </a:ext>
            </a:extLst>
          </p:cNvPr>
          <p:cNvSpPr>
            <a:spLocks noChangeAspect="1"/>
          </p:cNvSpPr>
          <p:nvPr/>
        </p:nvSpPr>
        <p:spPr>
          <a:xfrm>
            <a:off x="8395919" y="2614957"/>
            <a:ext cx="784860" cy="78486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defTabSz="1008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srgbClr val="C5001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Implication dans le basket</a:t>
            </a: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F7287A3B-221D-49B7-A0C9-61FA4A0EF0F4}"/>
              </a:ext>
            </a:extLst>
          </p:cNvPr>
          <p:cNvSpPr>
            <a:spLocks noChangeAspect="1"/>
          </p:cNvSpPr>
          <p:nvPr/>
        </p:nvSpPr>
        <p:spPr>
          <a:xfrm>
            <a:off x="9404111" y="1748432"/>
            <a:ext cx="784860" cy="78486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defTabSz="1008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srgbClr val="C5001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Implication dans le football</a:t>
            </a:r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92BF0D4A-5F21-4FFA-B155-FE0DF9D0B349}"/>
              </a:ext>
            </a:extLst>
          </p:cNvPr>
          <p:cNvSpPr>
            <a:spLocks noChangeAspect="1"/>
          </p:cNvSpPr>
          <p:nvPr/>
        </p:nvSpPr>
        <p:spPr>
          <a:xfrm>
            <a:off x="10501330" y="2016908"/>
            <a:ext cx="784860" cy="78486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defTabSz="1008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srgbClr val="C5001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Implication dans le handball</a:t>
            </a: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C50F8B77-E39C-497B-91AE-9CA3542D4F32}"/>
              </a:ext>
            </a:extLst>
          </p:cNvPr>
          <p:cNvSpPr>
            <a:spLocks noChangeAspect="1"/>
          </p:cNvSpPr>
          <p:nvPr/>
        </p:nvSpPr>
        <p:spPr>
          <a:xfrm>
            <a:off x="10756588" y="2926844"/>
            <a:ext cx="784860" cy="78486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defTabSz="1008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srgbClr val="C5001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Implication dans le sport féminin</a:t>
            </a: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515FB16C-BD90-40D6-9B5A-D7F89692B6D3}"/>
              </a:ext>
            </a:extLst>
          </p:cNvPr>
          <p:cNvSpPr>
            <a:spLocks noChangeAspect="1"/>
          </p:cNvSpPr>
          <p:nvPr/>
        </p:nvSpPr>
        <p:spPr>
          <a:xfrm>
            <a:off x="9962204" y="3792859"/>
            <a:ext cx="849890" cy="84989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defTabSz="1008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srgbClr val="C5001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Implication dans l’olympisme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9BCD2884-B26F-4156-9F4C-29A1D68FBB44}"/>
              </a:ext>
            </a:extLst>
          </p:cNvPr>
          <p:cNvSpPr txBox="1"/>
          <p:nvPr/>
        </p:nvSpPr>
        <p:spPr>
          <a:xfrm>
            <a:off x="8976320" y="825826"/>
            <a:ext cx="75313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rgbClr val="C5001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Maillot d’un sportif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74EABFD1-3ED4-466E-AFDF-5E79B086ADF6}"/>
              </a:ext>
            </a:extLst>
          </p:cNvPr>
          <p:cNvSpPr txBox="1"/>
          <p:nvPr/>
        </p:nvSpPr>
        <p:spPr>
          <a:xfrm>
            <a:off x="8932421" y="1405283"/>
            <a:ext cx="75313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rgbClr val="C5001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Panneaux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2665DB06-2351-41A0-B896-82FF290BE33B}"/>
              </a:ext>
            </a:extLst>
          </p:cNvPr>
          <p:cNvSpPr txBox="1"/>
          <p:nvPr/>
        </p:nvSpPr>
        <p:spPr>
          <a:xfrm>
            <a:off x="9796541" y="1419910"/>
            <a:ext cx="75313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rgbClr val="C5001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Terrain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2BAEDD9F-EC8F-486F-A5B1-40886398A71F}"/>
              </a:ext>
            </a:extLst>
          </p:cNvPr>
          <p:cNvSpPr txBox="1"/>
          <p:nvPr/>
        </p:nvSpPr>
        <p:spPr>
          <a:xfrm>
            <a:off x="7927308" y="1486417"/>
            <a:ext cx="75313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rgbClr val="C5001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Emissions</a:t>
            </a: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14B46EEF-BC88-4DC3-9C82-99431567A04B}"/>
              </a:ext>
            </a:extLst>
          </p:cNvPr>
          <p:cNvSpPr>
            <a:spLocks noChangeAspect="1"/>
          </p:cNvSpPr>
          <p:nvPr/>
        </p:nvSpPr>
        <p:spPr>
          <a:xfrm>
            <a:off x="6304072" y="3947256"/>
            <a:ext cx="920309" cy="92030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defTabSz="1008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Opinion globale</a:t>
            </a: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2F8B44FC-6838-427C-888C-78443EAF728D}"/>
              </a:ext>
            </a:extLst>
          </p:cNvPr>
          <p:cNvSpPr>
            <a:spLocks noChangeAspect="1"/>
          </p:cNvSpPr>
          <p:nvPr/>
        </p:nvSpPr>
        <p:spPr>
          <a:xfrm>
            <a:off x="7562558" y="3676202"/>
            <a:ext cx="920309" cy="920309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defTabSz="1008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7A228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Note de </a:t>
            </a:r>
            <a:r>
              <a:rPr kumimoji="0" 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7A228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coeur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7A228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22D4B600-36FB-431C-A298-8864DF19AFA6}"/>
              </a:ext>
            </a:extLst>
          </p:cNvPr>
          <p:cNvSpPr>
            <a:spLocks noChangeAspect="1"/>
          </p:cNvSpPr>
          <p:nvPr/>
        </p:nvSpPr>
        <p:spPr>
          <a:xfrm>
            <a:off x="7487058" y="4801446"/>
            <a:ext cx="920309" cy="920309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defTabSz="1008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7A228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Advocacy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7A228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0BE10410-D407-40E6-BD9D-87E4C8DB9975}"/>
              </a:ext>
            </a:extLst>
          </p:cNvPr>
          <p:cNvSpPr>
            <a:spLocks noChangeAspect="1"/>
          </p:cNvSpPr>
          <p:nvPr/>
        </p:nvSpPr>
        <p:spPr>
          <a:xfrm>
            <a:off x="4018394" y="2242499"/>
            <a:ext cx="1145524" cy="114552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defTabSz="1008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Image détaillée de </a:t>
            </a:r>
            <a:r>
              <a:rPr kumimoji="0" 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ParionsSport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8FF2C902-19E6-4337-A751-FD2331D7AAD5}"/>
              </a:ext>
            </a:extLst>
          </p:cNvPr>
          <p:cNvCxnSpPr>
            <a:cxnSpLocks/>
            <a:stCxn id="28" idx="0"/>
            <a:endCxn id="31" idx="4"/>
          </p:cNvCxnSpPr>
          <p:nvPr/>
        </p:nvCxnSpPr>
        <p:spPr>
          <a:xfrm flipH="1" flipV="1">
            <a:off x="1362390" y="2834296"/>
            <a:ext cx="2749" cy="329034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60BCAFF5-BC59-4D10-815C-EB1E719A8C00}"/>
              </a:ext>
            </a:extLst>
          </p:cNvPr>
          <p:cNvCxnSpPr>
            <a:cxnSpLocks/>
            <a:stCxn id="32" idx="2"/>
            <a:endCxn id="28" idx="6"/>
          </p:cNvCxnSpPr>
          <p:nvPr/>
        </p:nvCxnSpPr>
        <p:spPr>
          <a:xfrm flipH="1" flipV="1">
            <a:off x="1992541" y="3790732"/>
            <a:ext cx="280993" cy="2127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47D639CB-3D2D-4A19-BFF5-9A5EB483DC95}"/>
              </a:ext>
            </a:extLst>
          </p:cNvPr>
          <p:cNvCxnSpPr>
            <a:cxnSpLocks/>
            <a:stCxn id="35" idx="4"/>
            <a:endCxn id="32" idx="0"/>
          </p:cNvCxnSpPr>
          <p:nvPr/>
        </p:nvCxnSpPr>
        <p:spPr>
          <a:xfrm flipH="1">
            <a:off x="2733689" y="2736653"/>
            <a:ext cx="239974" cy="596051"/>
          </a:xfrm>
          <a:prstGeom prst="line">
            <a:avLst/>
          </a:prstGeom>
          <a:ln w="28575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FA19A69A-D6FB-470E-87AB-7E674A5BF9A3}"/>
              </a:ext>
            </a:extLst>
          </p:cNvPr>
          <p:cNvCxnSpPr>
            <a:cxnSpLocks/>
            <a:stCxn id="36" idx="3"/>
            <a:endCxn id="35" idx="7"/>
          </p:cNvCxnSpPr>
          <p:nvPr/>
        </p:nvCxnSpPr>
        <p:spPr>
          <a:xfrm flipH="1">
            <a:off x="3299041" y="1713814"/>
            <a:ext cx="247170" cy="237306"/>
          </a:xfrm>
          <a:prstGeom prst="line">
            <a:avLst/>
          </a:prstGeom>
          <a:ln w="28575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56238CAB-3E7E-4F63-BB12-F9A48A18A63A}"/>
              </a:ext>
            </a:extLst>
          </p:cNvPr>
          <p:cNvCxnSpPr>
            <a:cxnSpLocks/>
            <a:stCxn id="44" idx="3"/>
            <a:endCxn id="36" idx="7"/>
          </p:cNvCxnSpPr>
          <p:nvPr/>
        </p:nvCxnSpPr>
        <p:spPr>
          <a:xfrm flipH="1">
            <a:off x="4196968" y="1017153"/>
            <a:ext cx="291102" cy="45904"/>
          </a:xfrm>
          <a:prstGeom prst="line">
            <a:avLst/>
          </a:prstGeom>
          <a:ln w="57150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6FDDB9F6-9907-4373-BFDE-8A5D652C2C76}"/>
              </a:ext>
            </a:extLst>
          </p:cNvPr>
          <p:cNvCxnSpPr>
            <a:cxnSpLocks/>
            <a:stCxn id="45" idx="2"/>
            <a:endCxn id="44" idx="6"/>
          </p:cNvCxnSpPr>
          <p:nvPr/>
        </p:nvCxnSpPr>
        <p:spPr>
          <a:xfrm flipH="1">
            <a:off x="5273603" y="634818"/>
            <a:ext cx="225121" cy="56957"/>
          </a:xfrm>
          <a:prstGeom prst="line">
            <a:avLst/>
          </a:prstGeom>
          <a:ln w="571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2971A766-BAC0-4723-BEAE-7B3B6AAEB379}"/>
              </a:ext>
            </a:extLst>
          </p:cNvPr>
          <p:cNvCxnSpPr>
            <a:cxnSpLocks/>
            <a:stCxn id="46" idx="2"/>
            <a:endCxn id="45" idx="6"/>
          </p:cNvCxnSpPr>
          <p:nvPr/>
        </p:nvCxnSpPr>
        <p:spPr>
          <a:xfrm flipH="1" flipV="1">
            <a:off x="6419033" y="634818"/>
            <a:ext cx="289035" cy="124008"/>
          </a:xfrm>
          <a:prstGeom prst="line">
            <a:avLst/>
          </a:prstGeom>
          <a:ln w="28575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2D641692-8449-4484-BEC8-6AF6B857720F}"/>
              </a:ext>
            </a:extLst>
          </p:cNvPr>
          <p:cNvCxnSpPr>
            <a:cxnSpLocks/>
            <a:stCxn id="47" idx="2"/>
            <a:endCxn id="46" idx="6"/>
          </p:cNvCxnSpPr>
          <p:nvPr/>
        </p:nvCxnSpPr>
        <p:spPr>
          <a:xfrm flipH="1" flipV="1">
            <a:off x="7628377" y="758826"/>
            <a:ext cx="261377" cy="94231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1432F98B-5A6A-4E7F-985A-715413C5A51F}"/>
              </a:ext>
            </a:extLst>
          </p:cNvPr>
          <p:cNvCxnSpPr>
            <a:cxnSpLocks/>
            <a:stCxn id="35" idx="5"/>
            <a:endCxn id="38" idx="0"/>
          </p:cNvCxnSpPr>
          <p:nvPr/>
        </p:nvCxnSpPr>
        <p:spPr>
          <a:xfrm>
            <a:off x="3299041" y="2601877"/>
            <a:ext cx="21998" cy="1678561"/>
          </a:xfrm>
          <a:prstGeom prst="line">
            <a:avLst/>
          </a:prstGeom>
          <a:ln w="28575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89">
            <a:extLst>
              <a:ext uri="{FF2B5EF4-FFF2-40B4-BE49-F238E27FC236}">
                <a16:creationId xmlns:a16="http://schemas.microsoft.com/office/drawing/2014/main" id="{2AB0E45B-EAD8-4CDB-A585-362CE0BD8C95}"/>
              </a:ext>
            </a:extLst>
          </p:cNvPr>
          <p:cNvCxnSpPr>
            <a:cxnSpLocks/>
            <a:stCxn id="40" idx="0"/>
            <a:endCxn id="38" idx="4"/>
          </p:cNvCxnSpPr>
          <p:nvPr/>
        </p:nvCxnSpPr>
        <p:spPr>
          <a:xfrm flipH="1" flipV="1">
            <a:off x="3321039" y="5200747"/>
            <a:ext cx="87489" cy="101450"/>
          </a:xfrm>
          <a:prstGeom prst="line">
            <a:avLst/>
          </a:prstGeom>
          <a:ln w="28575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93">
            <a:extLst>
              <a:ext uri="{FF2B5EF4-FFF2-40B4-BE49-F238E27FC236}">
                <a16:creationId xmlns:a16="http://schemas.microsoft.com/office/drawing/2014/main" id="{6C47896B-FA47-460C-8B73-A32460823E99}"/>
              </a:ext>
            </a:extLst>
          </p:cNvPr>
          <p:cNvCxnSpPr>
            <a:cxnSpLocks/>
            <a:stCxn id="37" idx="2"/>
            <a:endCxn id="32" idx="6"/>
          </p:cNvCxnSpPr>
          <p:nvPr/>
        </p:nvCxnSpPr>
        <p:spPr>
          <a:xfrm flipH="1" flipV="1">
            <a:off x="3193843" y="3792859"/>
            <a:ext cx="982625" cy="167926"/>
          </a:xfrm>
          <a:prstGeom prst="line">
            <a:avLst/>
          </a:prstGeom>
          <a:ln w="57150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>
            <a:extLst>
              <a:ext uri="{FF2B5EF4-FFF2-40B4-BE49-F238E27FC236}">
                <a16:creationId xmlns:a16="http://schemas.microsoft.com/office/drawing/2014/main" id="{9898B4EA-8055-4FDD-ADD0-BC58308D25DB}"/>
              </a:ext>
            </a:extLst>
          </p:cNvPr>
          <p:cNvCxnSpPr>
            <a:cxnSpLocks/>
            <a:stCxn id="11" idx="1"/>
            <a:endCxn id="37" idx="4"/>
          </p:cNvCxnSpPr>
          <p:nvPr/>
        </p:nvCxnSpPr>
        <p:spPr>
          <a:xfrm flipH="1" flipV="1">
            <a:off x="4636623" y="4420939"/>
            <a:ext cx="241435" cy="227663"/>
          </a:xfrm>
          <a:prstGeom prst="line">
            <a:avLst/>
          </a:prstGeom>
          <a:ln w="12700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>
            <a:extLst>
              <a:ext uri="{FF2B5EF4-FFF2-40B4-BE49-F238E27FC236}">
                <a16:creationId xmlns:a16="http://schemas.microsoft.com/office/drawing/2014/main" id="{507D6D20-1007-47FF-987A-C80D17DFD6EA}"/>
              </a:ext>
            </a:extLst>
          </p:cNvPr>
          <p:cNvCxnSpPr>
            <a:cxnSpLocks/>
            <a:stCxn id="40" idx="5"/>
            <a:endCxn id="41" idx="2"/>
          </p:cNvCxnSpPr>
          <p:nvPr/>
        </p:nvCxnSpPr>
        <p:spPr>
          <a:xfrm>
            <a:off x="3734363" y="6088832"/>
            <a:ext cx="214011" cy="114995"/>
          </a:xfrm>
          <a:prstGeom prst="line">
            <a:avLst/>
          </a:prstGeom>
          <a:ln w="57150">
            <a:solidFill>
              <a:schemeClr val="bg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>
            <a:extLst>
              <a:ext uri="{FF2B5EF4-FFF2-40B4-BE49-F238E27FC236}">
                <a16:creationId xmlns:a16="http://schemas.microsoft.com/office/drawing/2014/main" id="{7135A95C-36F2-436C-83DC-D35189998C37}"/>
              </a:ext>
            </a:extLst>
          </p:cNvPr>
          <p:cNvCxnSpPr>
            <a:cxnSpLocks/>
            <a:stCxn id="43" idx="2"/>
            <a:endCxn id="41" idx="6"/>
          </p:cNvCxnSpPr>
          <p:nvPr/>
        </p:nvCxnSpPr>
        <p:spPr>
          <a:xfrm flipH="1" flipV="1">
            <a:off x="4897899" y="6203827"/>
            <a:ext cx="298290" cy="53158"/>
          </a:xfrm>
          <a:prstGeom prst="line">
            <a:avLst/>
          </a:prstGeom>
          <a:ln w="57150">
            <a:solidFill>
              <a:schemeClr val="bg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>
            <a:extLst>
              <a:ext uri="{FF2B5EF4-FFF2-40B4-BE49-F238E27FC236}">
                <a16:creationId xmlns:a16="http://schemas.microsoft.com/office/drawing/2014/main" id="{526C1D42-28BA-4377-B49B-B187A88E96E5}"/>
              </a:ext>
            </a:extLst>
          </p:cNvPr>
          <p:cNvCxnSpPr>
            <a:cxnSpLocks/>
            <a:stCxn id="42" idx="2"/>
            <a:endCxn id="41" idx="7"/>
          </p:cNvCxnSpPr>
          <p:nvPr/>
        </p:nvCxnSpPr>
        <p:spPr>
          <a:xfrm flipH="1">
            <a:off x="4758844" y="5425884"/>
            <a:ext cx="1280977" cy="442235"/>
          </a:xfrm>
          <a:prstGeom prst="line">
            <a:avLst/>
          </a:prstGeom>
          <a:ln w="57150">
            <a:solidFill>
              <a:schemeClr val="bg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108">
            <a:extLst>
              <a:ext uri="{FF2B5EF4-FFF2-40B4-BE49-F238E27FC236}">
                <a16:creationId xmlns:a16="http://schemas.microsoft.com/office/drawing/2014/main" id="{6CBE1797-D7E9-424E-839C-09B07DCEC587}"/>
              </a:ext>
            </a:extLst>
          </p:cNvPr>
          <p:cNvCxnSpPr>
            <a:cxnSpLocks/>
            <a:stCxn id="11" idx="3"/>
            <a:endCxn id="41" idx="0"/>
          </p:cNvCxnSpPr>
          <p:nvPr/>
        </p:nvCxnSpPr>
        <p:spPr>
          <a:xfrm flipH="1">
            <a:off x="4423137" y="5335316"/>
            <a:ext cx="454921" cy="393748"/>
          </a:xfrm>
          <a:prstGeom prst="line">
            <a:avLst/>
          </a:prstGeom>
          <a:ln w="57150">
            <a:solidFill>
              <a:schemeClr val="bg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111">
            <a:extLst>
              <a:ext uri="{FF2B5EF4-FFF2-40B4-BE49-F238E27FC236}">
                <a16:creationId xmlns:a16="http://schemas.microsoft.com/office/drawing/2014/main" id="{0E92BFCB-A17E-488F-9697-0DED941AE0E0}"/>
              </a:ext>
            </a:extLst>
          </p:cNvPr>
          <p:cNvCxnSpPr>
            <a:cxnSpLocks/>
            <a:stCxn id="11" idx="2"/>
            <a:endCxn id="40" idx="7"/>
          </p:cNvCxnSpPr>
          <p:nvPr/>
        </p:nvCxnSpPr>
        <p:spPr>
          <a:xfrm flipH="1">
            <a:off x="3734363" y="4991959"/>
            <a:ext cx="1001472" cy="445203"/>
          </a:xfrm>
          <a:prstGeom prst="line">
            <a:avLst/>
          </a:prstGeom>
          <a:ln w="28575">
            <a:solidFill>
              <a:schemeClr val="bg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CFC504D7-278A-49ED-BA01-1BDCE47B165F}"/>
              </a:ext>
            </a:extLst>
          </p:cNvPr>
          <p:cNvCxnSpPr>
            <a:cxnSpLocks/>
            <a:stCxn id="11" idx="5"/>
            <a:endCxn id="42" idx="2"/>
          </p:cNvCxnSpPr>
          <p:nvPr/>
        </p:nvCxnSpPr>
        <p:spPr>
          <a:xfrm>
            <a:off x="5564772" y="5335316"/>
            <a:ext cx="475049" cy="90568"/>
          </a:xfrm>
          <a:prstGeom prst="line">
            <a:avLst/>
          </a:prstGeom>
          <a:ln w="57150">
            <a:solidFill>
              <a:schemeClr val="bg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117">
            <a:extLst>
              <a:ext uri="{FF2B5EF4-FFF2-40B4-BE49-F238E27FC236}">
                <a16:creationId xmlns:a16="http://schemas.microsoft.com/office/drawing/2014/main" id="{05CB2A6F-5194-4212-BB92-6D675B3D0C62}"/>
              </a:ext>
            </a:extLst>
          </p:cNvPr>
          <p:cNvCxnSpPr>
            <a:cxnSpLocks/>
            <a:stCxn id="11" idx="7"/>
            <a:endCxn id="60" idx="2"/>
          </p:cNvCxnSpPr>
          <p:nvPr/>
        </p:nvCxnSpPr>
        <p:spPr>
          <a:xfrm flipV="1">
            <a:off x="5564772" y="4407411"/>
            <a:ext cx="739300" cy="241191"/>
          </a:xfrm>
          <a:prstGeom prst="line">
            <a:avLst/>
          </a:prstGeom>
          <a:ln w="57150">
            <a:solidFill>
              <a:schemeClr val="bg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id="{058D2F8A-6E60-471E-8759-43D067AB541A}"/>
              </a:ext>
            </a:extLst>
          </p:cNvPr>
          <p:cNvCxnSpPr>
            <a:cxnSpLocks/>
            <a:stCxn id="60" idx="6"/>
            <a:endCxn id="61" idx="2"/>
          </p:cNvCxnSpPr>
          <p:nvPr/>
        </p:nvCxnSpPr>
        <p:spPr>
          <a:xfrm flipV="1">
            <a:off x="7224381" y="4136357"/>
            <a:ext cx="338177" cy="271054"/>
          </a:xfrm>
          <a:prstGeom prst="line">
            <a:avLst/>
          </a:prstGeom>
          <a:ln w="5715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>
            <a:extLst>
              <a:ext uri="{FF2B5EF4-FFF2-40B4-BE49-F238E27FC236}">
                <a16:creationId xmlns:a16="http://schemas.microsoft.com/office/drawing/2014/main" id="{6D8C83FE-A4FA-4B3A-90E8-7642E5656010}"/>
              </a:ext>
            </a:extLst>
          </p:cNvPr>
          <p:cNvCxnSpPr>
            <a:cxnSpLocks/>
            <a:stCxn id="60" idx="5"/>
            <a:endCxn id="62" idx="1"/>
          </p:cNvCxnSpPr>
          <p:nvPr/>
        </p:nvCxnSpPr>
        <p:spPr>
          <a:xfrm>
            <a:off x="7089605" y="4732789"/>
            <a:ext cx="532229" cy="203433"/>
          </a:xfrm>
          <a:prstGeom prst="line">
            <a:avLst/>
          </a:prstGeom>
          <a:ln w="5715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>
            <a:extLst>
              <a:ext uri="{FF2B5EF4-FFF2-40B4-BE49-F238E27FC236}">
                <a16:creationId xmlns:a16="http://schemas.microsoft.com/office/drawing/2014/main" id="{717E4BEC-B5BC-4136-901F-F1A24EBED7F9}"/>
              </a:ext>
            </a:extLst>
          </p:cNvPr>
          <p:cNvCxnSpPr>
            <a:cxnSpLocks/>
            <a:stCxn id="296" idx="1"/>
            <a:endCxn id="36" idx="5"/>
          </p:cNvCxnSpPr>
          <p:nvPr/>
        </p:nvCxnSpPr>
        <p:spPr>
          <a:xfrm flipH="1" flipV="1">
            <a:off x="4196968" y="1713814"/>
            <a:ext cx="1816050" cy="1196098"/>
          </a:xfrm>
          <a:prstGeom prst="line">
            <a:avLst/>
          </a:prstGeom>
          <a:ln w="57150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>
            <a:extLst>
              <a:ext uri="{FF2B5EF4-FFF2-40B4-BE49-F238E27FC236}">
                <a16:creationId xmlns:a16="http://schemas.microsoft.com/office/drawing/2014/main" id="{8FD1C67B-91E6-40AF-A40E-257008A99B0A}"/>
              </a:ext>
            </a:extLst>
          </p:cNvPr>
          <p:cNvCxnSpPr>
            <a:cxnSpLocks/>
            <a:stCxn id="37" idx="6"/>
            <a:endCxn id="60" idx="1"/>
          </p:cNvCxnSpPr>
          <p:nvPr/>
        </p:nvCxnSpPr>
        <p:spPr>
          <a:xfrm>
            <a:off x="5096777" y="3960785"/>
            <a:ext cx="1342071" cy="121247"/>
          </a:xfrm>
          <a:prstGeom prst="line">
            <a:avLst/>
          </a:prstGeom>
          <a:ln w="57150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>
            <a:extLst>
              <a:ext uri="{FF2B5EF4-FFF2-40B4-BE49-F238E27FC236}">
                <a16:creationId xmlns:a16="http://schemas.microsoft.com/office/drawing/2014/main" id="{558E285B-61FA-4358-96A7-947CF9396E4D}"/>
              </a:ext>
            </a:extLst>
          </p:cNvPr>
          <p:cNvCxnSpPr>
            <a:cxnSpLocks/>
            <a:stCxn id="32" idx="7"/>
            <a:endCxn id="64" idx="2"/>
          </p:cNvCxnSpPr>
          <p:nvPr/>
        </p:nvCxnSpPr>
        <p:spPr>
          <a:xfrm flipV="1">
            <a:off x="3059067" y="2815261"/>
            <a:ext cx="959327" cy="652219"/>
          </a:xfrm>
          <a:prstGeom prst="line">
            <a:avLst/>
          </a:prstGeom>
          <a:ln w="28575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>
            <a:extLst>
              <a:ext uri="{FF2B5EF4-FFF2-40B4-BE49-F238E27FC236}">
                <a16:creationId xmlns:a16="http://schemas.microsoft.com/office/drawing/2014/main" id="{06D1E2EA-ED48-40D6-B2C0-6818D2D984DE}"/>
              </a:ext>
            </a:extLst>
          </p:cNvPr>
          <p:cNvCxnSpPr>
            <a:cxnSpLocks/>
            <a:stCxn id="36" idx="4"/>
            <a:endCxn id="64" idx="1"/>
          </p:cNvCxnSpPr>
          <p:nvPr/>
        </p:nvCxnSpPr>
        <p:spPr>
          <a:xfrm>
            <a:off x="3871590" y="1848590"/>
            <a:ext cx="314562" cy="561667"/>
          </a:xfrm>
          <a:prstGeom prst="line">
            <a:avLst/>
          </a:prstGeom>
          <a:ln w="28575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>
            <a:extLst>
              <a:ext uri="{FF2B5EF4-FFF2-40B4-BE49-F238E27FC236}">
                <a16:creationId xmlns:a16="http://schemas.microsoft.com/office/drawing/2014/main" id="{D97E7275-9781-4D1B-B509-13292BFA2142}"/>
              </a:ext>
            </a:extLst>
          </p:cNvPr>
          <p:cNvCxnSpPr>
            <a:cxnSpLocks/>
            <a:stCxn id="55" idx="1"/>
            <a:endCxn id="47" idx="6"/>
          </p:cNvCxnSpPr>
          <p:nvPr/>
        </p:nvCxnSpPr>
        <p:spPr>
          <a:xfrm flipH="1" flipV="1">
            <a:off x="8674614" y="853057"/>
            <a:ext cx="301706" cy="126658"/>
          </a:xfrm>
          <a:prstGeom prst="line">
            <a:avLst/>
          </a:prstGeom>
          <a:ln w="28575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>
            <a:extLst>
              <a:ext uri="{FF2B5EF4-FFF2-40B4-BE49-F238E27FC236}">
                <a16:creationId xmlns:a16="http://schemas.microsoft.com/office/drawing/2014/main" id="{92C986FE-16C4-4952-90AD-4E3B84E280D2}"/>
              </a:ext>
            </a:extLst>
          </p:cNvPr>
          <p:cNvCxnSpPr>
            <a:cxnSpLocks/>
            <a:stCxn id="58" idx="0"/>
            <a:endCxn id="47" idx="4"/>
          </p:cNvCxnSpPr>
          <p:nvPr/>
        </p:nvCxnSpPr>
        <p:spPr>
          <a:xfrm flipH="1" flipV="1">
            <a:off x="8282184" y="1245487"/>
            <a:ext cx="21691" cy="24093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145">
            <a:extLst>
              <a:ext uri="{FF2B5EF4-FFF2-40B4-BE49-F238E27FC236}">
                <a16:creationId xmlns:a16="http://schemas.microsoft.com/office/drawing/2014/main" id="{07ADD358-1C91-449F-85FD-E7758702A0DB}"/>
              </a:ext>
            </a:extLst>
          </p:cNvPr>
          <p:cNvCxnSpPr>
            <a:cxnSpLocks/>
          </p:cNvCxnSpPr>
          <p:nvPr/>
        </p:nvCxnSpPr>
        <p:spPr>
          <a:xfrm flipV="1">
            <a:off x="9298260" y="1126215"/>
            <a:ext cx="43899" cy="267663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148">
            <a:extLst>
              <a:ext uri="{FF2B5EF4-FFF2-40B4-BE49-F238E27FC236}">
                <a16:creationId xmlns:a16="http://schemas.microsoft.com/office/drawing/2014/main" id="{3B083272-246E-4798-AB32-0DE42EBD1985}"/>
              </a:ext>
            </a:extLst>
          </p:cNvPr>
          <p:cNvCxnSpPr>
            <a:cxnSpLocks/>
            <a:stCxn id="49" idx="1"/>
            <a:endCxn id="56" idx="2"/>
          </p:cNvCxnSpPr>
          <p:nvPr/>
        </p:nvCxnSpPr>
        <p:spPr>
          <a:xfrm flipH="1" flipV="1">
            <a:off x="9308988" y="1559171"/>
            <a:ext cx="210063" cy="304201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152">
            <a:extLst>
              <a:ext uri="{FF2B5EF4-FFF2-40B4-BE49-F238E27FC236}">
                <a16:creationId xmlns:a16="http://schemas.microsoft.com/office/drawing/2014/main" id="{DD76EE6E-22C0-4DA6-823E-A8C3DD94F29C}"/>
              </a:ext>
            </a:extLst>
          </p:cNvPr>
          <p:cNvCxnSpPr>
            <a:cxnSpLocks/>
            <a:endCxn id="55" idx="3"/>
          </p:cNvCxnSpPr>
          <p:nvPr/>
        </p:nvCxnSpPr>
        <p:spPr>
          <a:xfrm flipH="1" flipV="1">
            <a:off x="9729453" y="979715"/>
            <a:ext cx="406738" cy="43877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154">
            <a:extLst>
              <a:ext uri="{FF2B5EF4-FFF2-40B4-BE49-F238E27FC236}">
                <a16:creationId xmlns:a16="http://schemas.microsoft.com/office/drawing/2014/main" id="{13475520-D93B-4186-BF8B-7A7C7CDCD9E1}"/>
              </a:ext>
            </a:extLst>
          </p:cNvPr>
          <p:cNvCxnSpPr>
            <a:cxnSpLocks/>
            <a:stCxn id="49" idx="7"/>
            <a:endCxn id="57" idx="2"/>
          </p:cNvCxnSpPr>
          <p:nvPr/>
        </p:nvCxnSpPr>
        <p:spPr>
          <a:xfrm flipV="1">
            <a:off x="10074031" y="1573798"/>
            <a:ext cx="99077" cy="289574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157">
            <a:extLst>
              <a:ext uri="{FF2B5EF4-FFF2-40B4-BE49-F238E27FC236}">
                <a16:creationId xmlns:a16="http://schemas.microsoft.com/office/drawing/2014/main" id="{E54490F0-8A0A-4935-AE88-13E8E4955545}"/>
              </a:ext>
            </a:extLst>
          </p:cNvPr>
          <p:cNvCxnSpPr>
            <a:cxnSpLocks/>
          </p:cNvCxnSpPr>
          <p:nvPr/>
        </p:nvCxnSpPr>
        <p:spPr>
          <a:xfrm flipH="1" flipV="1">
            <a:off x="8330403" y="1625366"/>
            <a:ext cx="206984" cy="1089592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necteur droit 163">
            <a:extLst>
              <a:ext uri="{FF2B5EF4-FFF2-40B4-BE49-F238E27FC236}">
                <a16:creationId xmlns:a16="http://schemas.microsoft.com/office/drawing/2014/main" id="{B9E46E27-E2D8-4D0D-B70F-9B670B632942}"/>
              </a:ext>
            </a:extLst>
          </p:cNvPr>
          <p:cNvCxnSpPr>
            <a:cxnSpLocks/>
            <a:stCxn id="52" idx="2"/>
            <a:endCxn id="49" idx="6"/>
          </p:cNvCxnSpPr>
          <p:nvPr/>
        </p:nvCxnSpPr>
        <p:spPr>
          <a:xfrm flipH="1" flipV="1">
            <a:off x="10188971" y="2140862"/>
            <a:ext cx="312359" cy="268476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necteur droit 167">
            <a:extLst>
              <a:ext uri="{FF2B5EF4-FFF2-40B4-BE49-F238E27FC236}">
                <a16:creationId xmlns:a16="http://schemas.microsoft.com/office/drawing/2014/main" id="{E55EA65F-8B5D-43FF-AA9B-9F9EBAA6D674}"/>
              </a:ext>
            </a:extLst>
          </p:cNvPr>
          <p:cNvCxnSpPr>
            <a:cxnSpLocks/>
            <a:stCxn id="52" idx="3"/>
            <a:endCxn id="48" idx="7"/>
          </p:cNvCxnSpPr>
          <p:nvPr/>
        </p:nvCxnSpPr>
        <p:spPr>
          <a:xfrm flipH="1">
            <a:off x="9065839" y="2686828"/>
            <a:ext cx="1550431" cy="43069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necteur droit 174">
            <a:extLst>
              <a:ext uri="{FF2B5EF4-FFF2-40B4-BE49-F238E27FC236}">
                <a16:creationId xmlns:a16="http://schemas.microsoft.com/office/drawing/2014/main" id="{BAA3C93B-0EF6-4B2E-A138-91F9F4E0ABEB}"/>
              </a:ext>
            </a:extLst>
          </p:cNvPr>
          <p:cNvCxnSpPr>
            <a:cxnSpLocks/>
            <a:stCxn id="54" idx="1"/>
            <a:endCxn id="48" idx="5"/>
          </p:cNvCxnSpPr>
          <p:nvPr/>
        </p:nvCxnSpPr>
        <p:spPr>
          <a:xfrm flipH="1" flipV="1">
            <a:off x="9065839" y="3284877"/>
            <a:ext cx="1020829" cy="632446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Connecteur droit 177">
            <a:extLst>
              <a:ext uri="{FF2B5EF4-FFF2-40B4-BE49-F238E27FC236}">
                <a16:creationId xmlns:a16="http://schemas.microsoft.com/office/drawing/2014/main" id="{2D5B6EC8-DB3C-4311-8F7C-0B88644C6B1A}"/>
              </a:ext>
            </a:extLst>
          </p:cNvPr>
          <p:cNvCxnSpPr>
            <a:cxnSpLocks/>
            <a:stCxn id="53" idx="2"/>
            <a:endCxn id="48" idx="6"/>
          </p:cNvCxnSpPr>
          <p:nvPr/>
        </p:nvCxnSpPr>
        <p:spPr>
          <a:xfrm flipH="1" flipV="1">
            <a:off x="9180779" y="3007387"/>
            <a:ext cx="1575809" cy="311887"/>
          </a:xfrm>
          <a:prstGeom prst="line">
            <a:avLst/>
          </a:prstGeom>
          <a:ln w="28575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necteur droit 182">
            <a:extLst>
              <a:ext uri="{FF2B5EF4-FFF2-40B4-BE49-F238E27FC236}">
                <a16:creationId xmlns:a16="http://schemas.microsoft.com/office/drawing/2014/main" id="{DC860B02-8B99-444E-93D4-563D74D3F954}"/>
              </a:ext>
            </a:extLst>
          </p:cNvPr>
          <p:cNvCxnSpPr>
            <a:cxnSpLocks/>
            <a:stCxn id="53" idx="3"/>
            <a:endCxn id="54" idx="7"/>
          </p:cNvCxnSpPr>
          <p:nvPr/>
        </p:nvCxnSpPr>
        <p:spPr>
          <a:xfrm flipH="1">
            <a:off x="10687630" y="3596764"/>
            <a:ext cx="183898" cy="320559"/>
          </a:xfrm>
          <a:prstGeom prst="line">
            <a:avLst/>
          </a:prstGeom>
          <a:ln w="28575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Connecteur droit 262">
            <a:extLst>
              <a:ext uri="{FF2B5EF4-FFF2-40B4-BE49-F238E27FC236}">
                <a16:creationId xmlns:a16="http://schemas.microsoft.com/office/drawing/2014/main" id="{C3239D26-51BC-4E66-ACCB-FA9FB991B80F}"/>
              </a:ext>
            </a:extLst>
          </p:cNvPr>
          <p:cNvCxnSpPr>
            <a:cxnSpLocks/>
            <a:stCxn id="11" idx="4"/>
            <a:endCxn id="43" idx="1"/>
          </p:cNvCxnSpPr>
          <p:nvPr/>
        </p:nvCxnSpPr>
        <p:spPr>
          <a:xfrm>
            <a:off x="5221415" y="5477539"/>
            <a:ext cx="107080" cy="460031"/>
          </a:xfrm>
          <a:prstGeom prst="line">
            <a:avLst/>
          </a:prstGeom>
          <a:ln w="57150">
            <a:solidFill>
              <a:schemeClr val="bg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Ellipse 295">
            <a:extLst>
              <a:ext uri="{FF2B5EF4-FFF2-40B4-BE49-F238E27FC236}">
                <a16:creationId xmlns:a16="http://schemas.microsoft.com/office/drawing/2014/main" id="{DBE08E8B-A084-4F24-8B64-0C471C0F790D}"/>
              </a:ext>
            </a:extLst>
          </p:cNvPr>
          <p:cNvSpPr>
            <a:spLocks noChangeAspect="1"/>
          </p:cNvSpPr>
          <p:nvPr/>
        </p:nvSpPr>
        <p:spPr>
          <a:xfrm>
            <a:off x="5878242" y="2775136"/>
            <a:ext cx="920309" cy="920309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defTabSz="1008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EF520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Fierté d’être client</a:t>
            </a:r>
          </a:p>
        </p:txBody>
      </p:sp>
      <p:cxnSp>
        <p:nvCxnSpPr>
          <p:cNvPr id="322" name="Connecteur droit 321">
            <a:extLst>
              <a:ext uri="{FF2B5EF4-FFF2-40B4-BE49-F238E27FC236}">
                <a16:creationId xmlns:a16="http://schemas.microsoft.com/office/drawing/2014/main" id="{732E698A-FFF0-43D9-9DCE-4A81E097FE58}"/>
              </a:ext>
            </a:extLst>
          </p:cNvPr>
          <p:cNvCxnSpPr>
            <a:cxnSpLocks/>
            <a:stCxn id="37" idx="7"/>
            <a:endCxn id="296" idx="3"/>
          </p:cNvCxnSpPr>
          <p:nvPr/>
        </p:nvCxnSpPr>
        <p:spPr>
          <a:xfrm flipV="1">
            <a:off x="4962001" y="3560669"/>
            <a:ext cx="1051017" cy="74737"/>
          </a:xfrm>
          <a:prstGeom prst="line">
            <a:avLst/>
          </a:prstGeom>
          <a:ln w="57150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Connecteur droit 336">
            <a:extLst>
              <a:ext uri="{FF2B5EF4-FFF2-40B4-BE49-F238E27FC236}">
                <a16:creationId xmlns:a16="http://schemas.microsoft.com/office/drawing/2014/main" id="{CA23D9AE-7EF4-4E64-A5E8-CF6CD4409FFE}"/>
              </a:ext>
            </a:extLst>
          </p:cNvPr>
          <p:cNvCxnSpPr>
            <a:cxnSpLocks/>
            <a:stCxn id="35" idx="6"/>
            <a:endCxn id="37" idx="1"/>
          </p:cNvCxnSpPr>
          <p:nvPr/>
        </p:nvCxnSpPr>
        <p:spPr>
          <a:xfrm>
            <a:off x="3433817" y="2276499"/>
            <a:ext cx="877427" cy="1358907"/>
          </a:xfrm>
          <a:prstGeom prst="line">
            <a:avLst/>
          </a:prstGeom>
          <a:ln w="57150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Ellipse 353">
            <a:extLst>
              <a:ext uri="{FF2B5EF4-FFF2-40B4-BE49-F238E27FC236}">
                <a16:creationId xmlns:a16="http://schemas.microsoft.com/office/drawing/2014/main" id="{929F3726-2456-4F31-8737-D44865718167}"/>
              </a:ext>
            </a:extLst>
          </p:cNvPr>
          <p:cNvSpPr>
            <a:spLocks noChangeAspect="1"/>
          </p:cNvSpPr>
          <p:nvPr/>
        </p:nvSpPr>
        <p:spPr>
          <a:xfrm>
            <a:off x="5348604" y="1298658"/>
            <a:ext cx="976927" cy="97692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defTabSz="1008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Générosité</a:t>
            </a:r>
          </a:p>
        </p:txBody>
      </p:sp>
      <p:cxnSp>
        <p:nvCxnSpPr>
          <p:cNvPr id="365" name="Connecteur droit 364">
            <a:extLst>
              <a:ext uri="{FF2B5EF4-FFF2-40B4-BE49-F238E27FC236}">
                <a16:creationId xmlns:a16="http://schemas.microsoft.com/office/drawing/2014/main" id="{EE214AD7-671B-449C-8A5F-11D755AFD232}"/>
              </a:ext>
            </a:extLst>
          </p:cNvPr>
          <p:cNvCxnSpPr>
            <a:cxnSpLocks/>
            <a:stCxn id="354" idx="3"/>
            <a:endCxn id="64" idx="7"/>
          </p:cNvCxnSpPr>
          <p:nvPr/>
        </p:nvCxnSpPr>
        <p:spPr>
          <a:xfrm flipH="1">
            <a:off x="4996160" y="2132517"/>
            <a:ext cx="495512" cy="277740"/>
          </a:xfrm>
          <a:prstGeom prst="line">
            <a:avLst/>
          </a:prstGeom>
          <a:ln w="28575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Connecteur droit 368">
            <a:extLst>
              <a:ext uri="{FF2B5EF4-FFF2-40B4-BE49-F238E27FC236}">
                <a16:creationId xmlns:a16="http://schemas.microsoft.com/office/drawing/2014/main" id="{E61BB3F0-2551-4334-AB74-AC8338F48AC7}"/>
              </a:ext>
            </a:extLst>
          </p:cNvPr>
          <p:cNvCxnSpPr>
            <a:cxnSpLocks/>
            <a:stCxn id="354" idx="2"/>
            <a:endCxn id="36" idx="6"/>
          </p:cNvCxnSpPr>
          <p:nvPr/>
        </p:nvCxnSpPr>
        <p:spPr>
          <a:xfrm flipH="1" flipV="1">
            <a:off x="4331744" y="1388436"/>
            <a:ext cx="1016860" cy="398686"/>
          </a:xfrm>
          <a:prstGeom prst="line">
            <a:avLst/>
          </a:prstGeom>
          <a:ln w="28575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Connecteur droit 369">
            <a:extLst>
              <a:ext uri="{FF2B5EF4-FFF2-40B4-BE49-F238E27FC236}">
                <a16:creationId xmlns:a16="http://schemas.microsoft.com/office/drawing/2014/main" id="{EF9AEB7B-50CF-45D8-BDEE-2FF88A83D42F}"/>
              </a:ext>
            </a:extLst>
          </p:cNvPr>
          <p:cNvCxnSpPr>
            <a:cxnSpLocks/>
            <a:stCxn id="354" idx="2"/>
            <a:endCxn id="35" idx="6"/>
          </p:cNvCxnSpPr>
          <p:nvPr/>
        </p:nvCxnSpPr>
        <p:spPr>
          <a:xfrm flipH="1">
            <a:off x="3433817" y="1787122"/>
            <a:ext cx="1914787" cy="489377"/>
          </a:xfrm>
          <a:prstGeom prst="line">
            <a:avLst/>
          </a:prstGeom>
          <a:ln w="28575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Connecteur droit 372">
            <a:extLst>
              <a:ext uri="{FF2B5EF4-FFF2-40B4-BE49-F238E27FC236}">
                <a16:creationId xmlns:a16="http://schemas.microsoft.com/office/drawing/2014/main" id="{9141703F-45B0-438E-A32B-3B092A499317}"/>
              </a:ext>
            </a:extLst>
          </p:cNvPr>
          <p:cNvCxnSpPr>
            <a:cxnSpLocks/>
            <a:stCxn id="354" idx="0"/>
            <a:endCxn id="45" idx="4"/>
          </p:cNvCxnSpPr>
          <p:nvPr/>
        </p:nvCxnSpPr>
        <p:spPr>
          <a:xfrm flipV="1">
            <a:off x="5837068" y="1094972"/>
            <a:ext cx="121811" cy="203686"/>
          </a:xfrm>
          <a:prstGeom prst="line">
            <a:avLst/>
          </a:prstGeom>
          <a:ln w="28575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e 401">
            <a:extLst>
              <a:ext uri="{FF2B5EF4-FFF2-40B4-BE49-F238E27FC236}">
                <a16:creationId xmlns:a16="http://schemas.microsoft.com/office/drawing/2014/main" id="{9B6A23DC-F5C9-440F-8C0E-A8DAEF91B8A6}"/>
              </a:ext>
            </a:extLst>
          </p:cNvPr>
          <p:cNvGrpSpPr/>
          <p:nvPr/>
        </p:nvGrpSpPr>
        <p:grpSpPr>
          <a:xfrm>
            <a:off x="0" y="6387107"/>
            <a:ext cx="2807418" cy="483763"/>
            <a:chOff x="0" y="5740034"/>
            <a:chExt cx="2807418" cy="483763"/>
          </a:xfrm>
        </p:grpSpPr>
        <p:sp>
          <p:nvSpPr>
            <p:cNvPr id="403" name="Rectangle : coins arrondis 402">
              <a:extLst>
                <a:ext uri="{FF2B5EF4-FFF2-40B4-BE49-F238E27FC236}">
                  <a16:creationId xmlns:a16="http://schemas.microsoft.com/office/drawing/2014/main" id="{A6CBC1BA-7E9C-4734-B9DE-CA9376056E45}"/>
                </a:ext>
              </a:extLst>
            </p:cNvPr>
            <p:cNvSpPr/>
            <p:nvPr/>
          </p:nvSpPr>
          <p:spPr bwMode="ltGray">
            <a:xfrm>
              <a:off x="0" y="5740034"/>
              <a:ext cx="2807418" cy="483763"/>
            </a:xfrm>
            <a:prstGeom prst="roundRect">
              <a:avLst>
                <a:gd name="adj" fmla="val 8835"/>
              </a:avLst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404" name="Groupe 403">
              <a:extLst>
                <a:ext uri="{FF2B5EF4-FFF2-40B4-BE49-F238E27FC236}">
                  <a16:creationId xmlns:a16="http://schemas.microsoft.com/office/drawing/2014/main" id="{FFEBA5DB-0379-4F72-9E5F-4DF28963E884}"/>
                </a:ext>
              </a:extLst>
            </p:cNvPr>
            <p:cNvGrpSpPr/>
            <p:nvPr/>
          </p:nvGrpSpPr>
          <p:grpSpPr>
            <a:xfrm>
              <a:off x="126129" y="5813772"/>
              <a:ext cx="2666572" cy="313102"/>
              <a:chOff x="427539" y="4519798"/>
              <a:chExt cx="2666572" cy="313102"/>
            </a:xfrm>
          </p:grpSpPr>
          <p:cxnSp>
            <p:nvCxnSpPr>
              <p:cNvPr id="413" name="Connecteur droit 412">
                <a:extLst>
                  <a:ext uri="{FF2B5EF4-FFF2-40B4-BE49-F238E27FC236}">
                    <a16:creationId xmlns:a16="http://schemas.microsoft.com/office/drawing/2014/main" id="{BBF7FEC5-AAF5-4324-8F49-3B2E67D3BC2F}"/>
                  </a:ext>
                </a:extLst>
              </p:cNvPr>
              <p:cNvCxnSpPr/>
              <p:nvPr/>
            </p:nvCxnSpPr>
            <p:spPr>
              <a:xfrm flipH="1">
                <a:off x="427539" y="4589048"/>
                <a:ext cx="247007" cy="0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4" name="ZoneTexte 413">
                <a:extLst>
                  <a:ext uri="{FF2B5EF4-FFF2-40B4-BE49-F238E27FC236}">
                    <a16:creationId xmlns:a16="http://schemas.microsoft.com/office/drawing/2014/main" id="{9CD19196-5B49-432D-8749-9C8884CAAA32}"/>
                  </a:ext>
                </a:extLst>
              </p:cNvPr>
              <p:cNvSpPr txBox="1"/>
              <p:nvPr/>
            </p:nvSpPr>
            <p:spPr>
              <a:xfrm>
                <a:off x="788147" y="4519798"/>
                <a:ext cx="2305964" cy="1384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1717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Lien principal entre deux dimensions</a:t>
                </a:r>
              </a:p>
            </p:txBody>
          </p:sp>
          <p:cxnSp>
            <p:nvCxnSpPr>
              <p:cNvPr id="415" name="Connecteur droit 414">
                <a:extLst>
                  <a:ext uri="{FF2B5EF4-FFF2-40B4-BE49-F238E27FC236}">
                    <a16:creationId xmlns:a16="http://schemas.microsoft.com/office/drawing/2014/main" id="{F8B99F3D-A069-4A7E-9DFE-F5A54EF50370}"/>
                  </a:ext>
                </a:extLst>
              </p:cNvPr>
              <p:cNvCxnSpPr/>
              <p:nvPr/>
            </p:nvCxnSpPr>
            <p:spPr>
              <a:xfrm flipH="1">
                <a:off x="427539" y="4763650"/>
                <a:ext cx="247007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6" name="ZoneTexte 415">
                <a:extLst>
                  <a:ext uri="{FF2B5EF4-FFF2-40B4-BE49-F238E27FC236}">
                    <a16:creationId xmlns:a16="http://schemas.microsoft.com/office/drawing/2014/main" id="{73EDFF5F-B542-49EC-A646-AE2D6577B16F}"/>
                  </a:ext>
                </a:extLst>
              </p:cNvPr>
              <p:cNvSpPr txBox="1"/>
              <p:nvPr/>
            </p:nvSpPr>
            <p:spPr>
              <a:xfrm>
                <a:off x="788147" y="4694401"/>
                <a:ext cx="2305964" cy="1384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1717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Lien secondaire entre deux dimensions</a:t>
                </a:r>
              </a:p>
            </p:txBody>
          </p:sp>
        </p:grpSp>
      </p:grpSp>
      <p:cxnSp>
        <p:nvCxnSpPr>
          <p:cNvPr id="424" name="Connecteur droit 423">
            <a:extLst>
              <a:ext uri="{FF2B5EF4-FFF2-40B4-BE49-F238E27FC236}">
                <a16:creationId xmlns:a16="http://schemas.microsoft.com/office/drawing/2014/main" id="{CA406B41-071F-4092-8A4C-7BE7EFF069B4}"/>
              </a:ext>
            </a:extLst>
          </p:cNvPr>
          <p:cNvCxnSpPr>
            <a:cxnSpLocks/>
            <a:stCxn id="37" idx="3"/>
            <a:endCxn id="38" idx="6"/>
          </p:cNvCxnSpPr>
          <p:nvPr/>
        </p:nvCxnSpPr>
        <p:spPr>
          <a:xfrm flipH="1">
            <a:off x="3781193" y="4286163"/>
            <a:ext cx="530051" cy="454430"/>
          </a:xfrm>
          <a:prstGeom prst="line">
            <a:avLst/>
          </a:prstGeom>
          <a:ln w="28575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F12FD14-382F-13E1-2168-AE3CFD9615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34BEE3-566C-4068-A777-C3A4762E861B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71717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611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A14E0F27-A6E2-41B5-815F-62E7B8133085}"/>
              </a:ext>
            </a:extLst>
          </p:cNvPr>
          <p:cNvSpPr/>
          <p:nvPr/>
        </p:nvSpPr>
        <p:spPr bwMode="ltGray">
          <a:xfrm>
            <a:off x="5591944" y="6393507"/>
            <a:ext cx="2232248" cy="46589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E4D652C-BD7C-4111-A609-415DC8B46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1" y="276753"/>
            <a:ext cx="7017502" cy="404119"/>
          </a:xfrm>
        </p:spPr>
        <p:txBody>
          <a:bodyPr/>
          <a:lstStyle/>
          <a:p>
            <a:r>
              <a:rPr lang="fr-FR" dirty="0"/>
              <a:t>Chemin de succès du sponsoring</a:t>
            </a:r>
            <a:endParaRPr lang="fr-FR" u="sng" dirty="0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519E8F9D-C3E5-4AAE-B19B-4028BB302FB5}"/>
              </a:ext>
            </a:extLst>
          </p:cNvPr>
          <p:cNvSpPr txBox="1">
            <a:spLocks/>
          </p:cNvSpPr>
          <p:nvPr/>
        </p:nvSpPr>
        <p:spPr>
          <a:xfrm>
            <a:off x="5811349" y="6435114"/>
            <a:ext cx="2619238" cy="19761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29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Baromètre Sport FDJ – Décembre 2018</a:t>
            </a:r>
          </a:p>
        </p:txBody>
      </p:sp>
      <p:sp>
        <p:nvSpPr>
          <p:cNvPr id="66" name="Espace réservé du contenu 8">
            <a:extLst>
              <a:ext uri="{FF2B5EF4-FFF2-40B4-BE49-F238E27FC236}">
                <a16:creationId xmlns:a16="http://schemas.microsoft.com/office/drawing/2014/main" id="{0210C1E5-BC0E-4045-8FE2-0090EEB57A20}"/>
              </a:ext>
            </a:extLst>
          </p:cNvPr>
          <p:cNvSpPr txBox="1">
            <a:spLocks/>
          </p:cNvSpPr>
          <p:nvPr/>
        </p:nvSpPr>
        <p:spPr>
          <a:xfrm>
            <a:off x="284611" y="1178856"/>
            <a:ext cx="4671961" cy="42409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29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C’est un principe dans toute action de communication ne comprenant pas – naturellement – un effet incitatif à consommer (promotion, publicité sur les caractéristique produit, utilisation d’un titre sponsoring dans le cadre d’un produit / service) : </a:t>
            </a: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 sponsoring ne travaille pas directement l’intention de jeu.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 on se focalise sur les logiques de communication et d’image (hors marketing mix), </a:t>
            </a: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l’intention de jouer est le fruit d’un cheminement long qui passe par l’image de marque.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Appliquée au cas de FDJ, </a:t>
            </a: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l’intention de jouer passe par la proximité, le plaisir du jeu, l’éthique et la confiance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toutes ces dimensions étant imbriquées entre elles.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 sponsoring (avant tout cycliste, nous le verrons ensuite), permet de travailler l’implication perçue de la marque dans le sport, à travers deux dimensions : le soutien (d’abord financier) et l’éthique. Ce sont deux éléments qui créent </a:t>
            </a: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une plus-value sur la perception de générosité et d’éthique, deux éléments connectés au reste du capital d’image qui crée l’intention de jouer.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 challenge dorénavant : si le cyclisme est bien installé, </a:t>
            </a: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les autres sponsorings du groupe doivent se distinguer par des actions concrètes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si elles veulent transmettre un message sur la marque et participer également à la création de valeur.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28B38ED-909E-4A42-9B1F-3F99C98D8A0A}"/>
              </a:ext>
            </a:extLst>
          </p:cNvPr>
          <p:cNvSpPr txBox="1"/>
          <p:nvPr/>
        </p:nvSpPr>
        <p:spPr>
          <a:xfrm>
            <a:off x="3018872" y="6331117"/>
            <a:ext cx="2556201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1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Base : Ensemble (n=2005)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1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Questions intégrées : Tronc commun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9746BDB-F7BC-47DF-A6F0-27EF2F00D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113" y="1558465"/>
            <a:ext cx="6713276" cy="38954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7386ACD-339B-402C-B840-9F93219CBF61}"/>
              </a:ext>
            </a:extLst>
          </p:cNvPr>
          <p:cNvSpPr/>
          <p:nvPr/>
        </p:nvSpPr>
        <p:spPr>
          <a:xfrm>
            <a:off x="8929761" y="1483968"/>
            <a:ext cx="3063279" cy="2785095"/>
          </a:xfrm>
          <a:custGeom>
            <a:avLst/>
            <a:gdLst>
              <a:gd name="connsiteX0" fmla="*/ 156182 w 3063279"/>
              <a:gd name="connsiteY0" fmla="*/ 606089 h 2785095"/>
              <a:gd name="connsiteX1" fmla="*/ 1375382 w 3063279"/>
              <a:gd name="connsiteY1" fmla="*/ 2231689 h 2785095"/>
              <a:gd name="connsiteX2" fmla="*/ 2289782 w 3063279"/>
              <a:gd name="connsiteY2" fmla="*/ 2783232 h 2785095"/>
              <a:gd name="connsiteX3" fmla="*/ 3044525 w 3063279"/>
              <a:gd name="connsiteY3" fmla="*/ 2086546 h 2785095"/>
              <a:gd name="connsiteX4" fmla="*/ 2681668 w 3063279"/>
              <a:gd name="connsiteY4" fmla="*/ 896375 h 2785095"/>
              <a:gd name="connsiteX5" fmla="*/ 1085096 w 3063279"/>
              <a:gd name="connsiteY5" fmla="*/ 54546 h 2785095"/>
              <a:gd name="connsiteX6" fmla="*/ 112639 w 3063279"/>
              <a:gd name="connsiteY6" fmla="*/ 141632 h 2785095"/>
              <a:gd name="connsiteX7" fmla="*/ 156182 w 3063279"/>
              <a:gd name="connsiteY7" fmla="*/ 606089 h 2785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63279" h="2785095">
                <a:moveTo>
                  <a:pt x="156182" y="606089"/>
                </a:moveTo>
                <a:cubicBezTo>
                  <a:pt x="366639" y="954432"/>
                  <a:pt x="1019782" y="1868832"/>
                  <a:pt x="1375382" y="2231689"/>
                </a:cubicBezTo>
                <a:cubicBezTo>
                  <a:pt x="1730982" y="2594546"/>
                  <a:pt x="2011591" y="2807423"/>
                  <a:pt x="2289782" y="2783232"/>
                </a:cubicBezTo>
                <a:cubicBezTo>
                  <a:pt x="2567973" y="2759041"/>
                  <a:pt x="2979211" y="2401022"/>
                  <a:pt x="3044525" y="2086546"/>
                </a:cubicBezTo>
                <a:cubicBezTo>
                  <a:pt x="3109839" y="1772070"/>
                  <a:pt x="3008239" y="1235042"/>
                  <a:pt x="2681668" y="896375"/>
                </a:cubicBezTo>
                <a:cubicBezTo>
                  <a:pt x="2355097" y="557708"/>
                  <a:pt x="1513268" y="180337"/>
                  <a:pt x="1085096" y="54546"/>
                </a:cubicBezTo>
                <a:cubicBezTo>
                  <a:pt x="656924" y="-71245"/>
                  <a:pt x="260201" y="47289"/>
                  <a:pt x="112639" y="141632"/>
                </a:cubicBezTo>
                <a:cubicBezTo>
                  <a:pt x="-34923" y="235975"/>
                  <a:pt x="-54275" y="257746"/>
                  <a:pt x="156182" y="606089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BEDF1363-1E4C-41A4-B511-1BD44301E544}"/>
              </a:ext>
            </a:extLst>
          </p:cNvPr>
          <p:cNvSpPr/>
          <p:nvPr/>
        </p:nvSpPr>
        <p:spPr>
          <a:xfrm>
            <a:off x="5490652" y="2132856"/>
            <a:ext cx="1008112" cy="2136207"/>
          </a:xfrm>
          <a:prstGeom prst="ellipse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4BA04730-3334-4790-8D7A-253A37D881C0}"/>
              </a:ext>
            </a:extLst>
          </p:cNvPr>
          <p:cNvSpPr/>
          <p:nvPr/>
        </p:nvSpPr>
        <p:spPr>
          <a:xfrm>
            <a:off x="6432898" y="1465785"/>
            <a:ext cx="2934389" cy="3083617"/>
          </a:xfrm>
          <a:custGeom>
            <a:avLst/>
            <a:gdLst>
              <a:gd name="connsiteX0" fmla="*/ 109113 w 2915944"/>
              <a:gd name="connsiteY0" fmla="*/ 1045186 h 3083617"/>
              <a:gd name="connsiteX1" fmla="*/ 892885 w 2915944"/>
              <a:gd name="connsiteY1" fmla="*/ 275929 h 3083617"/>
              <a:gd name="connsiteX2" fmla="*/ 2199170 w 2915944"/>
              <a:gd name="connsiteY2" fmla="*/ 158 h 3083617"/>
              <a:gd name="connsiteX3" fmla="*/ 2532999 w 2915944"/>
              <a:gd name="connsiteY3" fmla="*/ 304958 h 3083617"/>
              <a:gd name="connsiteX4" fmla="*/ 2852313 w 2915944"/>
              <a:gd name="connsiteY4" fmla="*/ 1988615 h 3083617"/>
              <a:gd name="connsiteX5" fmla="*/ 1183170 w 2915944"/>
              <a:gd name="connsiteY5" fmla="*/ 2786901 h 3083617"/>
              <a:gd name="connsiteX6" fmla="*/ 791285 w 2915944"/>
              <a:gd name="connsiteY6" fmla="*/ 3048158 h 3083617"/>
              <a:gd name="connsiteX7" fmla="*/ 370370 w 2915944"/>
              <a:gd name="connsiteY7" fmla="*/ 2990101 h 3083617"/>
              <a:gd name="connsiteX8" fmla="*/ 7513 w 2915944"/>
              <a:gd name="connsiteY8" fmla="*/ 2220844 h 3083617"/>
              <a:gd name="connsiteX9" fmla="*/ 123627 w 2915944"/>
              <a:gd name="connsiteY9" fmla="*/ 987129 h 3083617"/>
              <a:gd name="connsiteX10" fmla="*/ 109113 w 2915944"/>
              <a:gd name="connsiteY10" fmla="*/ 1045186 h 3083617"/>
              <a:gd name="connsiteX0" fmla="*/ 127558 w 2934389"/>
              <a:gd name="connsiteY0" fmla="*/ 1045186 h 3083617"/>
              <a:gd name="connsiteX1" fmla="*/ 911330 w 2934389"/>
              <a:gd name="connsiteY1" fmla="*/ 275929 h 3083617"/>
              <a:gd name="connsiteX2" fmla="*/ 2217615 w 2934389"/>
              <a:gd name="connsiteY2" fmla="*/ 158 h 3083617"/>
              <a:gd name="connsiteX3" fmla="*/ 2551444 w 2934389"/>
              <a:gd name="connsiteY3" fmla="*/ 304958 h 3083617"/>
              <a:gd name="connsiteX4" fmla="*/ 2870758 w 2934389"/>
              <a:gd name="connsiteY4" fmla="*/ 1988615 h 3083617"/>
              <a:gd name="connsiteX5" fmla="*/ 1201615 w 2934389"/>
              <a:gd name="connsiteY5" fmla="*/ 2786901 h 3083617"/>
              <a:gd name="connsiteX6" fmla="*/ 809730 w 2934389"/>
              <a:gd name="connsiteY6" fmla="*/ 3048158 h 3083617"/>
              <a:gd name="connsiteX7" fmla="*/ 388815 w 2934389"/>
              <a:gd name="connsiteY7" fmla="*/ 2990101 h 3083617"/>
              <a:gd name="connsiteX8" fmla="*/ 25958 w 2934389"/>
              <a:gd name="connsiteY8" fmla="*/ 2220844 h 3083617"/>
              <a:gd name="connsiteX9" fmla="*/ 127558 w 2934389"/>
              <a:gd name="connsiteY9" fmla="*/ 1045186 h 308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4389" h="3083617">
                <a:moveTo>
                  <a:pt x="127558" y="1045186"/>
                </a:moveTo>
                <a:cubicBezTo>
                  <a:pt x="275120" y="721034"/>
                  <a:pt x="562987" y="450100"/>
                  <a:pt x="911330" y="275929"/>
                </a:cubicBezTo>
                <a:cubicBezTo>
                  <a:pt x="1259673" y="101758"/>
                  <a:pt x="1944263" y="-4680"/>
                  <a:pt x="2217615" y="158"/>
                </a:cubicBezTo>
                <a:cubicBezTo>
                  <a:pt x="2490967" y="4996"/>
                  <a:pt x="2442587" y="-26451"/>
                  <a:pt x="2551444" y="304958"/>
                </a:cubicBezTo>
                <a:cubicBezTo>
                  <a:pt x="2660301" y="636367"/>
                  <a:pt x="3095730" y="1574958"/>
                  <a:pt x="2870758" y="1988615"/>
                </a:cubicBezTo>
                <a:cubicBezTo>
                  <a:pt x="2645787" y="2402272"/>
                  <a:pt x="1545120" y="2610311"/>
                  <a:pt x="1201615" y="2786901"/>
                </a:cubicBezTo>
                <a:cubicBezTo>
                  <a:pt x="858110" y="2963491"/>
                  <a:pt x="945197" y="3014291"/>
                  <a:pt x="809730" y="3048158"/>
                </a:cubicBezTo>
                <a:cubicBezTo>
                  <a:pt x="674263" y="3082025"/>
                  <a:pt x="519444" y="3127987"/>
                  <a:pt x="388815" y="2990101"/>
                </a:cubicBezTo>
                <a:cubicBezTo>
                  <a:pt x="258186" y="2852215"/>
                  <a:pt x="67082" y="2554673"/>
                  <a:pt x="25958" y="2220844"/>
                </a:cubicBezTo>
                <a:cubicBezTo>
                  <a:pt x="-17585" y="1896692"/>
                  <a:pt x="-20004" y="1369338"/>
                  <a:pt x="127558" y="1045186"/>
                </a:cubicBezTo>
                <a:close/>
              </a:path>
            </a:pathLst>
          </a:cu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FD64E821-26A5-49FF-9A20-679402761D8C}"/>
              </a:ext>
            </a:extLst>
          </p:cNvPr>
          <p:cNvSpPr/>
          <p:nvPr/>
        </p:nvSpPr>
        <p:spPr>
          <a:xfrm rot="20886451">
            <a:off x="5788002" y="1397407"/>
            <a:ext cx="3786658" cy="910219"/>
          </a:xfrm>
          <a:prstGeom prst="arc">
            <a:avLst>
              <a:gd name="adj1" fmla="val 10797300"/>
              <a:gd name="adj2" fmla="val 0"/>
            </a:avLst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71717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AF5DB51-CF2C-40C4-8E9D-CB03FC69109D}"/>
              </a:ext>
            </a:extLst>
          </p:cNvPr>
          <p:cNvSpPr txBox="1"/>
          <p:nvPr/>
        </p:nvSpPr>
        <p:spPr>
          <a:xfrm>
            <a:off x="6347247" y="289223"/>
            <a:ext cx="529336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srgbClr val="C5001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L’implication au sport n’est pas reliée directement à l’intention de jouer, elle passe par l’image de marque, qui est connectée aux deux.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srgbClr val="C5001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 d’autres termes, le sponsoring de FDJ ne crée pas directement de l’intention de jouer. Il crée directement de la bonne image, qui, elle, peut se retranscrire en intention de jouer.</a:t>
            </a:r>
          </a:p>
        </p:txBody>
      </p:sp>
      <p:pic>
        <p:nvPicPr>
          <p:cNvPr id="1030" name="Picture 6" descr="Image associÃ©e">
            <a:extLst>
              <a:ext uri="{FF2B5EF4-FFF2-40B4-BE49-F238E27FC236}">
                <a16:creationId xmlns:a16="http://schemas.microsoft.com/office/drawing/2014/main" id="{65CD2CE0-65E2-4002-B37E-2A6601D88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496" y="238758"/>
            <a:ext cx="1001536" cy="100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8132E3B6-7DC4-DAE3-0C90-EDCB3ED1A7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34BEE3-566C-4068-A777-C3A4762E861B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71717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881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que 17" descr="Accueil">
            <a:hlinkClick r:id="rId2" action="ppaction://hlinksldjump"/>
            <a:extLst>
              <a:ext uri="{FF2B5EF4-FFF2-40B4-BE49-F238E27FC236}">
                <a16:creationId xmlns:a16="http://schemas.microsoft.com/office/drawing/2014/main" id="{D6345555-2BA0-49AA-8F6A-58D62889D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8824" y="120107"/>
            <a:ext cx="324000" cy="324000"/>
          </a:xfrm>
          <a:prstGeom prst="rect">
            <a:avLst/>
          </a:prstGeom>
        </p:spPr>
      </p:pic>
      <p:pic>
        <p:nvPicPr>
          <p:cNvPr id="138" name="Espace réservé pour une image  3">
            <a:extLst>
              <a:ext uri="{FF2B5EF4-FFF2-40B4-BE49-F238E27FC236}">
                <a16:creationId xmlns:a16="http://schemas.microsoft.com/office/drawing/2014/main" id="{A525296C-042C-405B-A299-6C21D403E26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30" b="46991"/>
          <a:stretch/>
        </p:blipFill>
        <p:spPr>
          <a:xfrm>
            <a:off x="-8176" y="2220"/>
            <a:ext cx="12200176" cy="752523"/>
          </a:xfrm>
          <a:prstGeom prst="rect">
            <a:avLst/>
          </a:prstGeom>
        </p:spPr>
      </p:pic>
      <p:sp>
        <p:nvSpPr>
          <p:cNvPr id="159" name="Sous-titre 9">
            <a:extLst>
              <a:ext uri="{FF2B5EF4-FFF2-40B4-BE49-F238E27FC236}">
                <a16:creationId xmlns:a16="http://schemas.microsoft.com/office/drawing/2014/main" id="{50291038-7408-43F6-9C3B-9878AFEC96C4}"/>
              </a:ext>
            </a:extLst>
          </p:cNvPr>
          <p:cNvSpPr txBox="1">
            <a:spLocks/>
          </p:cNvSpPr>
          <p:nvPr/>
        </p:nvSpPr>
        <p:spPr>
          <a:xfrm>
            <a:off x="141330" y="-18746"/>
            <a:ext cx="10955700" cy="5557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None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20000"/>
              <a:buFont typeface="Wingdings" panose="05000000000000000000" pitchFamily="2" charset="2"/>
              <a:buChar char="§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20000"/>
              <a:buFont typeface="Wingdings" panose="05000000000000000000" pitchFamily="2" charset="2"/>
              <a:buChar char="§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20000"/>
              <a:buFont typeface="Wingdings" panose="05000000000000000000" pitchFamily="2" charset="2"/>
              <a:buChar char="§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4000" dirty="0">
                <a:solidFill>
                  <a:prstClr val="white"/>
                </a:solidFill>
                <a:latin typeface="Kantar Brown"/>
              </a:rPr>
              <a:t>Equations Structurelles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4860509-9807-41C0-B392-5194A9C94DEF}"/>
              </a:ext>
            </a:extLst>
          </p:cNvPr>
          <p:cNvSpPr/>
          <p:nvPr/>
        </p:nvSpPr>
        <p:spPr>
          <a:xfrm>
            <a:off x="2147501" y="6343822"/>
            <a:ext cx="21487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antar Brown" panose="020B0504020101010102"/>
              </a:rPr>
              <a:t>Analyse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Kantar Brown" panose="020B0504020101010102"/>
              </a:rPr>
              <a:t>Explicative</a:t>
            </a:r>
          </a:p>
        </p:txBody>
      </p:sp>
      <p:pic>
        <p:nvPicPr>
          <p:cNvPr id="38" name="Image 37">
            <a:hlinkClick r:id="rId6" action="ppaction://hlinksldjump"/>
            <a:extLst>
              <a:ext uri="{FF2B5EF4-FFF2-40B4-BE49-F238E27FC236}">
                <a16:creationId xmlns:a16="http://schemas.microsoft.com/office/drawing/2014/main" id="{E1D2E975-94C1-4B8A-99C3-B16D2899B16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13500"/>
          <a:stretch/>
        </p:blipFill>
        <p:spPr>
          <a:xfrm>
            <a:off x="1654628" y="6256252"/>
            <a:ext cx="507387" cy="438889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E6190DDA-6F19-4ED1-AB23-21159878E827}"/>
              </a:ext>
            </a:extLst>
          </p:cNvPr>
          <p:cNvSpPr/>
          <p:nvPr/>
        </p:nvSpPr>
        <p:spPr>
          <a:xfrm>
            <a:off x="141331" y="939384"/>
            <a:ext cx="1154393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fr-FR" sz="1600" b="1" cap="all" dirty="0">
                <a:latin typeface="Kantar Brown" panose="020B0504020101010102"/>
              </a:rPr>
              <a:t>Bénéfice client :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5112ADA-3A45-402D-9C91-EE439AA4118F}"/>
              </a:ext>
            </a:extLst>
          </p:cNvPr>
          <p:cNvSpPr/>
          <p:nvPr/>
        </p:nvSpPr>
        <p:spPr>
          <a:xfrm>
            <a:off x="6348584" y="939384"/>
            <a:ext cx="1355564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fr-FR" sz="1600" b="1" cap="all" dirty="0">
                <a:latin typeface="Kantar Brown" panose="020B0504020101010102"/>
              </a:rPr>
              <a:t>DANS MON ETUDE :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3990A72-A079-4DC9-AA04-572EFB7FF9B1}"/>
              </a:ext>
            </a:extLst>
          </p:cNvPr>
          <p:cNvSpPr/>
          <p:nvPr/>
        </p:nvSpPr>
        <p:spPr>
          <a:xfrm>
            <a:off x="6348584" y="1688972"/>
            <a:ext cx="1098891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fr-FR" sz="1600" b="1" cap="all" dirty="0">
                <a:latin typeface="Kantar Brown" panose="020B0504020101010102"/>
              </a:rPr>
              <a:t>RESULTAT :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BEB72E5-3120-45A3-ABA1-8E6D4620D685}"/>
              </a:ext>
            </a:extLst>
          </p:cNvPr>
          <p:cNvSpPr/>
          <p:nvPr/>
        </p:nvSpPr>
        <p:spPr>
          <a:xfrm>
            <a:off x="141331" y="1688972"/>
            <a:ext cx="1712590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fr-FR" sz="1600" b="1" cap="all" dirty="0">
                <a:latin typeface="Kantar Brown" panose="020B0504020101010102"/>
              </a:rPr>
              <a:t>EXEMPLES :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F901903-731B-4AAE-B575-654AFE7118FA}"/>
              </a:ext>
            </a:extLst>
          </p:cNvPr>
          <p:cNvSpPr/>
          <p:nvPr/>
        </p:nvSpPr>
        <p:spPr>
          <a:xfrm>
            <a:off x="1295724" y="914762"/>
            <a:ext cx="4898561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1600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Identifier les leviers à activer pour améliorer son KPI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0DEE0B-84AA-42F6-B051-FA4A13A2EDB1}"/>
              </a:ext>
            </a:extLst>
          </p:cNvPr>
          <p:cNvSpPr/>
          <p:nvPr/>
        </p:nvSpPr>
        <p:spPr>
          <a:xfrm>
            <a:off x="7447477" y="914762"/>
            <a:ext cx="4603192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600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Un KPI à expliquer et des variables de mon questionnaire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FC3C77-A816-464A-A83F-080335A0A5D7}"/>
              </a:ext>
            </a:extLst>
          </p:cNvPr>
          <p:cNvSpPr/>
          <p:nvPr/>
        </p:nvSpPr>
        <p:spPr>
          <a:xfrm>
            <a:off x="7447477" y="1684177"/>
            <a:ext cx="4603192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1600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Un réseau de liens et de contributions de variables entre elles et avec le KPI. Liens définis par l’utilisateur.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2531FC-9EFD-4A62-ABE5-6234C4F6BEC0}"/>
              </a:ext>
            </a:extLst>
          </p:cNvPr>
          <p:cNvSpPr/>
          <p:nvPr/>
        </p:nvSpPr>
        <p:spPr>
          <a:xfrm>
            <a:off x="141331" y="1908516"/>
            <a:ext cx="6052956" cy="24160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>
              <a:spcAft>
                <a:spcPts val="1000"/>
              </a:spcAft>
              <a:defRPr/>
            </a:pPr>
            <a:r>
              <a:rPr lang="fr-FR" sz="1400" b="1" dirty="0">
                <a:solidFill>
                  <a:srgbClr val="333333"/>
                </a:solidFill>
                <a:latin typeface="Kantar Brown"/>
              </a:rPr>
              <a:t>M2I</a:t>
            </a:r>
            <a:r>
              <a:rPr lang="fr-FR" sz="1400" dirty="0">
                <a:solidFill>
                  <a:srgbClr val="333333"/>
                </a:solidFill>
                <a:latin typeface="Kantar Brown"/>
              </a:rPr>
              <a:t>: Parmi tous les éléments composant un séjour touristique, quelle est la contribution de chacun à mon intention de revenir?</a:t>
            </a:r>
          </a:p>
          <a:p>
            <a:pPr lvl="0">
              <a:spcAft>
                <a:spcPts val="1000"/>
              </a:spcAft>
              <a:defRPr/>
            </a:pPr>
            <a:r>
              <a:rPr lang="fr-FR" sz="1400" b="1" dirty="0">
                <a:solidFill>
                  <a:srgbClr val="333333"/>
                </a:solidFill>
                <a:latin typeface="Kantar Brown"/>
              </a:rPr>
              <a:t>Brand</a:t>
            </a:r>
            <a:r>
              <a:rPr lang="fr-FR" sz="1400" dirty="0">
                <a:solidFill>
                  <a:srgbClr val="333333"/>
                </a:solidFill>
                <a:latin typeface="Kantar Brown"/>
              </a:rPr>
              <a:t>: Quelle est mon architecture de marque ? quelles sont les interactions entre toutes les dimensions d’image ? Quelles dimensions les plus impactantes pour mon Brand Power?</a:t>
            </a:r>
          </a:p>
          <a:p>
            <a:pPr lvl="0">
              <a:spcAft>
                <a:spcPts val="1000"/>
              </a:spcAft>
              <a:defRPr/>
            </a:pPr>
            <a:r>
              <a:rPr lang="fr-FR" sz="1400" b="1" dirty="0">
                <a:solidFill>
                  <a:srgbClr val="333333"/>
                </a:solidFill>
                <a:latin typeface="Kantar Brown"/>
              </a:rPr>
              <a:t>ECX</a:t>
            </a:r>
            <a:r>
              <a:rPr lang="fr-FR" sz="1400" dirty="0">
                <a:solidFill>
                  <a:srgbClr val="333333"/>
                </a:solidFill>
                <a:latin typeface="Kantar Brown"/>
              </a:rPr>
              <a:t> : quel est le chemin qui mène à la satisfaction de mes clients ? Quelles dimensions pèsent le plus dans mon NPS?</a:t>
            </a:r>
          </a:p>
          <a:p>
            <a:pPr lvl="0">
              <a:spcAft>
                <a:spcPts val="1000"/>
              </a:spcAft>
              <a:defRPr/>
            </a:pPr>
            <a:r>
              <a:rPr lang="fr-FR" sz="1400" b="1" dirty="0">
                <a:solidFill>
                  <a:srgbClr val="333333"/>
                </a:solidFill>
                <a:latin typeface="Kantar Brown"/>
              </a:rPr>
              <a:t>M&amp;C </a:t>
            </a:r>
            <a:r>
              <a:rPr lang="fr-FR" sz="1400" dirty="0">
                <a:solidFill>
                  <a:srgbClr val="333333"/>
                </a:solidFill>
                <a:latin typeface="Kantar Brown"/>
              </a:rPr>
              <a:t>: Quelles dimensions activer en priorité dans mes communications pour un call-to-action 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FFBD635-134C-4F67-BE15-356B8F34FE45}"/>
              </a:ext>
            </a:extLst>
          </p:cNvPr>
          <p:cNvSpPr/>
          <p:nvPr/>
        </p:nvSpPr>
        <p:spPr>
          <a:xfrm>
            <a:off x="141330" y="4777926"/>
            <a:ext cx="6052956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1400" b="1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Comment ça marche? </a:t>
            </a:r>
            <a:r>
              <a:rPr lang="fr-FR" sz="1400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Les liens sont </a:t>
            </a:r>
            <a:r>
              <a:rPr lang="fr-FR" sz="1400" dirty="0" err="1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pré-définis</a:t>
            </a:r>
            <a:r>
              <a:rPr lang="fr-FR" sz="1400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 par l’utilisateur (basés sur la réalité métier) puis statistiquement validés ou infirmés par le programme. Tous les liens sont analysés mais il y a forcément un KPI à expliquer.</a:t>
            </a:r>
          </a:p>
          <a:p>
            <a:pPr lvl="0">
              <a:defRPr/>
            </a:pPr>
            <a:r>
              <a:rPr lang="fr-FR" sz="1400" b="1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Sous le capot : </a:t>
            </a:r>
            <a:r>
              <a:rPr lang="fr-FR" sz="1400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des régressions simples et multiples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6BC7CBCE-DE49-449D-A666-06B74E46B3B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16188"/>
          <a:stretch/>
        </p:blipFill>
        <p:spPr>
          <a:xfrm>
            <a:off x="-72404" y="4228764"/>
            <a:ext cx="790931" cy="662897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EB7367B6-F81D-42CA-A188-27450A5967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2492" y="2998889"/>
            <a:ext cx="4886332" cy="1640658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B569F8C-E369-4F78-AA74-A3B4547B1084}"/>
              </a:ext>
            </a:extLst>
          </p:cNvPr>
          <p:cNvSpPr/>
          <p:nvPr/>
        </p:nvSpPr>
        <p:spPr>
          <a:xfrm>
            <a:off x="7067515" y="5052281"/>
            <a:ext cx="4895309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1600" dirty="0">
                <a:solidFill>
                  <a:schemeClr val="tx2">
                    <a:lumMod val="75000"/>
                  </a:schemeClr>
                </a:solidFill>
                <a:latin typeface="Kantar Brown" panose="020B0504020101010102"/>
              </a:rPr>
              <a:t>Aujourd’hui les équations structurelles sont disponibles en </a:t>
            </a:r>
            <a:r>
              <a:rPr lang="fr-FR" sz="1600" b="1" dirty="0">
                <a:solidFill>
                  <a:schemeClr val="tx2">
                    <a:lumMod val="75000"/>
                  </a:schemeClr>
                </a:solidFill>
                <a:latin typeface="Kantar Brown" panose="020B0504020101010102"/>
              </a:rPr>
              <a:t>outil packagé Kantar Analytics : Brand Structures </a:t>
            </a:r>
            <a:r>
              <a:rPr lang="fr-FR" sz="1600" b="1" dirty="0" err="1">
                <a:solidFill>
                  <a:schemeClr val="tx2">
                    <a:lumMod val="75000"/>
                  </a:schemeClr>
                </a:solidFill>
                <a:latin typeface="Kantar Brown" panose="020B0504020101010102"/>
              </a:rPr>
              <a:t>Analysis</a:t>
            </a:r>
            <a:r>
              <a:rPr lang="fr-FR" sz="1600" b="1" dirty="0">
                <a:solidFill>
                  <a:schemeClr val="tx2">
                    <a:lumMod val="75000"/>
                  </a:schemeClr>
                </a:solidFill>
                <a:latin typeface="Kantar Brown" panose="020B0504020101010102"/>
              </a:rPr>
              <a:t> ou Satisfaction Structure </a:t>
            </a:r>
            <a:r>
              <a:rPr lang="fr-FR" sz="1600" b="1" dirty="0" err="1">
                <a:solidFill>
                  <a:schemeClr val="tx2">
                    <a:lumMod val="75000"/>
                  </a:schemeClr>
                </a:solidFill>
                <a:latin typeface="Kantar Brown" panose="020B0504020101010102"/>
              </a:rPr>
              <a:t>Analysis</a:t>
            </a:r>
            <a:endParaRPr lang="fr-FR" sz="1600" dirty="0">
              <a:solidFill>
                <a:schemeClr val="tx2">
                  <a:lumMod val="75000"/>
                </a:schemeClr>
              </a:solidFill>
              <a:latin typeface="Kantar Brown" panose="020B0504020101010102"/>
            </a:endParaRP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1BDE87C8-C0C1-4C34-856F-94DD8E87B0B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16188"/>
          <a:stretch/>
        </p:blipFill>
        <p:spPr>
          <a:xfrm>
            <a:off x="6235435" y="5169028"/>
            <a:ext cx="790931" cy="662897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E09B712-3241-2DC6-3913-CDBA581C47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6740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0">
              <a:schemeClr val="tx2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C8F768-2690-2D4E-43F9-E5EA0E42E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SemiBold" pitchFamily="2" charset="0"/>
                <a:ea typeface="+mn-ea"/>
                <a:cs typeface="Aharoni" panose="02010803020104030203" pitchFamily="2" charset="-79"/>
              </a:rPr>
              <a:t>GETTING TO WORK</a:t>
            </a:r>
          </a:p>
        </p:txBody>
      </p:sp>
      <p:sp>
        <p:nvSpPr>
          <p:cNvPr id="126" name="Rectangle: Top Corners Rounded 125">
            <a:extLst>
              <a:ext uri="{FF2B5EF4-FFF2-40B4-BE49-F238E27FC236}">
                <a16:creationId xmlns:a16="http://schemas.microsoft.com/office/drawing/2014/main" id="{238EE3FE-5E08-8F92-A73D-C930B142DBC5}"/>
              </a:ext>
            </a:extLst>
          </p:cNvPr>
          <p:cNvSpPr/>
          <p:nvPr/>
        </p:nvSpPr>
        <p:spPr>
          <a:xfrm rot="10800000">
            <a:off x="8862299" y="-57"/>
            <a:ext cx="2835193" cy="50485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 Light"/>
              <a:ea typeface="+mn-ea"/>
              <a:cs typeface="+mn-cs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08E902F-861F-5BFE-159F-C8B3539EA87B}"/>
              </a:ext>
            </a:extLst>
          </p:cNvPr>
          <p:cNvSpPr txBox="1"/>
          <p:nvPr/>
        </p:nvSpPr>
        <p:spPr>
          <a:xfrm>
            <a:off x="9840771" y="-6346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2677"/>
                </a:solidFill>
                <a:effectLst/>
                <a:uLnTx/>
                <a:uFillTx/>
                <a:latin typeface="Oswald Light"/>
                <a:ea typeface="+mn-ea"/>
                <a:cs typeface="+mn-cs"/>
              </a:rPr>
              <a:t>ACTIVIA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2677"/>
                </a:solidFill>
                <a:effectLst/>
                <a:uLnTx/>
                <a:uFillTx/>
                <a:latin typeface="Oswald Light"/>
                <a:ea typeface="+mn-ea"/>
                <a:cs typeface="+mn-cs"/>
              </a:rPr>
              <a:t>MIND MAP</a:t>
            </a:r>
            <a:endParaRPr kumimoji="0" lang="en-NL" sz="1400" b="0" i="0" u="none" strike="noStrike" kern="1200" cap="none" spc="0" normalizeH="0" baseline="0" noProof="0" dirty="0">
              <a:ln>
                <a:noFill/>
              </a:ln>
              <a:solidFill>
                <a:srgbClr val="002677"/>
              </a:solidFill>
              <a:effectLst/>
              <a:uLnTx/>
              <a:uFillTx/>
              <a:latin typeface="Oswald SemiBold"/>
              <a:ea typeface="+mn-ea"/>
              <a:cs typeface="+mn-cs"/>
            </a:endParaRPr>
          </a:p>
        </p:txBody>
      </p:sp>
      <p:cxnSp>
        <p:nvCxnSpPr>
          <p:cNvPr id="113" name="Connecteur droit avec flèche 76">
            <a:extLst>
              <a:ext uri="{FF2B5EF4-FFF2-40B4-BE49-F238E27FC236}">
                <a16:creationId xmlns:a16="http://schemas.microsoft.com/office/drawing/2014/main" id="{9749A997-853A-E47A-B275-EB9768B7061F}"/>
              </a:ext>
            </a:extLst>
          </p:cNvPr>
          <p:cNvCxnSpPr>
            <a:cxnSpLocks/>
          </p:cNvCxnSpPr>
          <p:nvPr/>
        </p:nvCxnSpPr>
        <p:spPr>
          <a:xfrm flipH="1" flipV="1">
            <a:off x="-2656008" y="3495080"/>
            <a:ext cx="2130366" cy="2139789"/>
          </a:xfrm>
          <a:prstGeom prst="straightConnector1">
            <a:avLst/>
          </a:prstGeom>
          <a:ln w="16050">
            <a:solidFill>
              <a:schemeClr val="bg1">
                <a:alpha val="23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F1287D05-3FE4-DEE4-C43D-F9A5F75AD9BA}"/>
              </a:ext>
            </a:extLst>
          </p:cNvPr>
          <p:cNvCxnSpPr/>
          <p:nvPr/>
        </p:nvCxnSpPr>
        <p:spPr>
          <a:xfrm>
            <a:off x="11621292" y="-12700"/>
            <a:ext cx="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33">
            <a:extLst>
              <a:ext uri="{FF2B5EF4-FFF2-40B4-BE49-F238E27FC236}">
                <a16:creationId xmlns:a16="http://schemas.microsoft.com/office/drawing/2014/main" id="{35818BE8-21F9-41C3-B839-3FA8C23F013E}"/>
              </a:ext>
            </a:extLst>
          </p:cNvPr>
          <p:cNvCxnSpPr>
            <a:cxnSpLocks/>
            <a:stCxn id="225" idx="6"/>
            <a:endCxn id="215" idx="3"/>
          </p:cNvCxnSpPr>
          <p:nvPr/>
        </p:nvCxnSpPr>
        <p:spPr>
          <a:xfrm flipV="1">
            <a:off x="6727498" y="1658072"/>
            <a:ext cx="417836" cy="796808"/>
          </a:xfrm>
          <a:prstGeom prst="straightConnector1">
            <a:avLst/>
          </a:prstGeom>
          <a:ln w="17537">
            <a:solidFill>
              <a:srgbClr val="BFBFB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34">
            <a:extLst>
              <a:ext uri="{FF2B5EF4-FFF2-40B4-BE49-F238E27FC236}">
                <a16:creationId xmlns:a16="http://schemas.microsoft.com/office/drawing/2014/main" id="{EFCAF7A9-0BC7-4127-940A-2CA84FC71366}"/>
              </a:ext>
            </a:extLst>
          </p:cNvPr>
          <p:cNvCxnSpPr>
            <a:cxnSpLocks/>
            <a:stCxn id="224" idx="6"/>
            <a:endCxn id="225" idx="2"/>
          </p:cNvCxnSpPr>
          <p:nvPr/>
        </p:nvCxnSpPr>
        <p:spPr>
          <a:xfrm>
            <a:off x="4647203" y="663806"/>
            <a:ext cx="1129895" cy="1791074"/>
          </a:xfrm>
          <a:prstGeom prst="straightConnector1">
            <a:avLst/>
          </a:prstGeom>
          <a:ln w="23271">
            <a:solidFill>
              <a:srgbClr val="BFBFB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35">
            <a:extLst>
              <a:ext uri="{FF2B5EF4-FFF2-40B4-BE49-F238E27FC236}">
                <a16:creationId xmlns:a16="http://schemas.microsoft.com/office/drawing/2014/main" id="{146DC4B8-3826-4418-9B1E-C8E0E651168F}"/>
              </a:ext>
            </a:extLst>
          </p:cNvPr>
          <p:cNvCxnSpPr>
            <a:cxnSpLocks/>
            <a:stCxn id="224" idx="6"/>
            <a:endCxn id="215" idx="2"/>
          </p:cNvCxnSpPr>
          <p:nvPr/>
        </p:nvCxnSpPr>
        <p:spPr>
          <a:xfrm>
            <a:off x="4647203" y="663806"/>
            <a:ext cx="2358948" cy="658249"/>
          </a:xfrm>
          <a:prstGeom prst="straightConnector1">
            <a:avLst/>
          </a:prstGeom>
          <a:ln w="35446">
            <a:solidFill>
              <a:srgbClr val="BFBFB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36">
            <a:extLst>
              <a:ext uri="{FF2B5EF4-FFF2-40B4-BE49-F238E27FC236}">
                <a16:creationId xmlns:a16="http://schemas.microsoft.com/office/drawing/2014/main" id="{8A062D0E-63BB-4A21-8176-0D66CDC3C246}"/>
              </a:ext>
            </a:extLst>
          </p:cNvPr>
          <p:cNvCxnSpPr>
            <a:cxnSpLocks/>
            <a:stCxn id="221" idx="6"/>
            <a:endCxn id="225" idx="2"/>
          </p:cNvCxnSpPr>
          <p:nvPr/>
        </p:nvCxnSpPr>
        <p:spPr>
          <a:xfrm flipV="1">
            <a:off x="4326142" y="2454880"/>
            <a:ext cx="1450956" cy="992657"/>
          </a:xfrm>
          <a:prstGeom prst="straightConnector1">
            <a:avLst/>
          </a:prstGeom>
          <a:ln w="22455">
            <a:solidFill>
              <a:srgbClr val="BFBFB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37">
            <a:extLst>
              <a:ext uri="{FF2B5EF4-FFF2-40B4-BE49-F238E27FC236}">
                <a16:creationId xmlns:a16="http://schemas.microsoft.com/office/drawing/2014/main" id="{AB5C6927-836A-43E8-AED8-A38D575F6637}"/>
              </a:ext>
            </a:extLst>
          </p:cNvPr>
          <p:cNvCxnSpPr>
            <a:cxnSpLocks/>
            <a:stCxn id="221" idx="0"/>
            <a:endCxn id="222" idx="4"/>
          </p:cNvCxnSpPr>
          <p:nvPr/>
        </p:nvCxnSpPr>
        <p:spPr>
          <a:xfrm flipV="1">
            <a:off x="3751150" y="2493570"/>
            <a:ext cx="613440" cy="378975"/>
          </a:xfrm>
          <a:prstGeom prst="straightConnector1">
            <a:avLst/>
          </a:prstGeom>
          <a:ln w="21066">
            <a:solidFill>
              <a:srgbClr val="BFBFB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38">
            <a:extLst>
              <a:ext uri="{FF2B5EF4-FFF2-40B4-BE49-F238E27FC236}">
                <a16:creationId xmlns:a16="http://schemas.microsoft.com/office/drawing/2014/main" id="{824786C3-7E3F-480D-8DD1-668A1F9C3839}"/>
              </a:ext>
            </a:extLst>
          </p:cNvPr>
          <p:cNvCxnSpPr>
            <a:cxnSpLocks/>
            <a:stCxn id="221" idx="5"/>
            <a:endCxn id="213" idx="1"/>
          </p:cNvCxnSpPr>
          <p:nvPr/>
        </p:nvCxnSpPr>
        <p:spPr>
          <a:xfrm>
            <a:off x="4157731" y="3854118"/>
            <a:ext cx="2877785" cy="1973664"/>
          </a:xfrm>
          <a:prstGeom prst="straightConnector1">
            <a:avLst/>
          </a:prstGeom>
          <a:ln w="14633">
            <a:solidFill>
              <a:srgbClr val="BFBFB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39">
            <a:extLst>
              <a:ext uri="{FF2B5EF4-FFF2-40B4-BE49-F238E27FC236}">
                <a16:creationId xmlns:a16="http://schemas.microsoft.com/office/drawing/2014/main" id="{F7CA28A6-98A1-4A49-9850-6D0FDE3DE80A}"/>
              </a:ext>
            </a:extLst>
          </p:cNvPr>
          <p:cNvCxnSpPr>
            <a:cxnSpLocks/>
            <a:stCxn id="221" idx="5"/>
            <a:endCxn id="216" idx="1"/>
          </p:cNvCxnSpPr>
          <p:nvPr/>
        </p:nvCxnSpPr>
        <p:spPr>
          <a:xfrm>
            <a:off x="4157731" y="3854118"/>
            <a:ext cx="911415" cy="797689"/>
          </a:xfrm>
          <a:prstGeom prst="straightConnector1">
            <a:avLst/>
          </a:prstGeom>
          <a:ln w="26286">
            <a:solidFill>
              <a:srgbClr val="BFBFB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40">
            <a:extLst>
              <a:ext uri="{FF2B5EF4-FFF2-40B4-BE49-F238E27FC236}">
                <a16:creationId xmlns:a16="http://schemas.microsoft.com/office/drawing/2014/main" id="{A8874803-7599-415E-8906-9A0475F9E860}"/>
              </a:ext>
            </a:extLst>
          </p:cNvPr>
          <p:cNvCxnSpPr>
            <a:cxnSpLocks/>
            <a:stCxn id="218" idx="6"/>
            <a:endCxn id="221" idx="3"/>
          </p:cNvCxnSpPr>
          <p:nvPr/>
        </p:nvCxnSpPr>
        <p:spPr>
          <a:xfrm flipV="1">
            <a:off x="1181868" y="3854118"/>
            <a:ext cx="2162701" cy="712467"/>
          </a:xfrm>
          <a:prstGeom prst="straightConnector1">
            <a:avLst/>
          </a:prstGeom>
          <a:ln w="18458">
            <a:solidFill>
              <a:srgbClr val="BFBFB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41">
            <a:extLst>
              <a:ext uri="{FF2B5EF4-FFF2-40B4-BE49-F238E27FC236}">
                <a16:creationId xmlns:a16="http://schemas.microsoft.com/office/drawing/2014/main" id="{B8DC797E-EADC-43A2-B3FC-772E2AA5463E}"/>
              </a:ext>
            </a:extLst>
          </p:cNvPr>
          <p:cNvCxnSpPr>
            <a:cxnSpLocks/>
            <a:stCxn id="218" idx="6"/>
            <a:endCxn id="217" idx="2"/>
          </p:cNvCxnSpPr>
          <p:nvPr/>
        </p:nvCxnSpPr>
        <p:spPr>
          <a:xfrm>
            <a:off x="1181868" y="4566585"/>
            <a:ext cx="982288" cy="1478480"/>
          </a:xfrm>
          <a:prstGeom prst="straightConnector1">
            <a:avLst/>
          </a:prstGeom>
          <a:ln w="34984">
            <a:solidFill>
              <a:schemeClr val="accent6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42">
            <a:extLst>
              <a:ext uri="{FF2B5EF4-FFF2-40B4-BE49-F238E27FC236}">
                <a16:creationId xmlns:a16="http://schemas.microsoft.com/office/drawing/2014/main" id="{055DDC5D-C4E2-45D9-8BD8-D5DCEF133FAB}"/>
              </a:ext>
            </a:extLst>
          </p:cNvPr>
          <p:cNvCxnSpPr>
            <a:cxnSpLocks/>
            <a:stCxn id="218" idx="6"/>
            <a:endCxn id="226" idx="2"/>
          </p:cNvCxnSpPr>
          <p:nvPr/>
        </p:nvCxnSpPr>
        <p:spPr>
          <a:xfrm>
            <a:off x="1181868" y="4566585"/>
            <a:ext cx="928122" cy="128044"/>
          </a:xfrm>
          <a:prstGeom prst="straightConnector1">
            <a:avLst/>
          </a:prstGeom>
          <a:ln w="21554">
            <a:solidFill>
              <a:srgbClr val="BFBFB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43">
            <a:extLst>
              <a:ext uri="{FF2B5EF4-FFF2-40B4-BE49-F238E27FC236}">
                <a16:creationId xmlns:a16="http://schemas.microsoft.com/office/drawing/2014/main" id="{F8E649EF-68A9-403C-9AF9-292DA7E74EC9}"/>
              </a:ext>
            </a:extLst>
          </p:cNvPr>
          <p:cNvCxnSpPr>
            <a:cxnSpLocks/>
            <a:stCxn id="218" idx="6"/>
            <a:endCxn id="223" idx="2"/>
          </p:cNvCxnSpPr>
          <p:nvPr/>
        </p:nvCxnSpPr>
        <p:spPr>
          <a:xfrm flipV="1">
            <a:off x="1181868" y="3726552"/>
            <a:ext cx="4536099" cy="840033"/>
          </a:xfrm>
          <a:prstGeom prst="straightConnector1">
            <a:avLst/>
          </a:prstGeom>
          <a:ln w="13178">
            <a:solidFill>
              <a:srgbClr val="BFBFB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44">
            <a:extLst>
              <a:ext uri="{FF2B5EF4-FFF2-40B4-BE49-F238E27FC236}">
                <a16:creationId xmlns:a16="http://schemas.microsoft.com/office/drawing/2014/main" id="{605082A9-3C95-4D34-96DD-1DCCC9F5F80E}"/>
              </a:ext>
            </a:extLst>
          </p:cNvPr>
          <p:cNvCxnSpPr>
            <a:cxnSpLocks/>
            <a:stCxn id="218" idx="0"/>
            <a:endCxn id="205" idx="4"/>
          </p:cNvCxnSpPr>
          <p:nvPr/>
        </p:nvCxnSpPr>
        <p:spPr>
          <a:xfrm flipV="1">
            <a:off x="749868" y="3005278"/>
            <a:ext cx="171980" cy="1129307"/>
          </a:xfrm>
          <a:prstGeom prst="straightConnector1">
            <a:avLst/>
          </a:prstGeom>
          <a:ln w="31549">
            <a:solidFill>
              <a:srgbClr val="BFBFB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45">
            <a:extLst>
              <a:ext uri="{FF2B5EF4-FFF2-40B4-BE49-F238E27FC236}">
                <a16:creationId xmlns:a16="http://schemas.microsoft.com/office/drawing/2014/main" id="{D3FBF5DD-2FBB-4EAA-94AF-31B2600C5EB5}"/>
              </a:ext>
            </a:extLst>
          </p:cNvPr>
          <p:cNvCxnSpPr>
            <a:cxnSpLocks/>
            <a:stCxn id="218" idx="6"/>
            <a:endCxn id="213" idx="2"/>
          </p:cNvCxnSpPr>
          <p:nvPr/>
        </p:nvCxnSpPr>
        <p:spPr>
          <a:xfrm>
            <a:off x="1181868" y="4566585"/>
            <a:ext cx="5700547" cy="1630816"/>
          </a:xfrm>
          <a:prstGeom prst="straightConnector1">
            <a:avLst/>
          </a:prstGeom>
          <a:ln w="27295">
            <a:solidFill>
              <a:schemeClr val="accent6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46">
            <a:extLst>
              <a:ext uri="{FF2B5EF4-FFF2-40B4-BE49-F238E27FC236}">
                <a16:creationId xmlns:a16="http://schemas.microsoft.com/office/drawing/2014/main" id="{74AABDDC-E02A-4DA7-9B7E-ABDFC57E095F}"/>
              </a:ext>
            </a:extLst>
          </p:cNvPr>
          <p:cNvCxnSpPr>
            <a:cxnSpLocks/>
            <a:stCxn id="218" idx="6"/>
            <a:endCxn id="227" idx="4"/>
          </p:cNvCxnSpPr>
          <p:nvPr/>
        </p:nvCxnSpPr>
        <p:spPr>
          <a:xfrm flipV="1">
            <a:off x="1181868" y="1922885"/>
            <a:ext cx="961126" cy="2643700"/>
          </a:xfrm>
          <a:prstGeom prst="straightConnector1">
            <a:avLst/>
          </a:prstGeom>
          <a:ln w="16421">
            <a:solidFill>
              <a:srgbClr val="BFBFB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47">
            <a:extLst>
              <a:ext uri="{FF2B5EF4-FFF2-40B4-BE49-F238E27FC236}">
                <a16:creationId xmlns:a16="http://schemas.microsoft.com/office/drawing/2014/main" id="{A39FDC19-FD30-4969-BE18-6860DC11F2D5}"/>
              </a:ext>
            </a:extLst>
          </p:cNvPr>
          <p:cNvCxnSpPr>
            <a:cxnSpLocks/>
            <a:stCxn id="217" idx="6"/>
            <a:endCxn id="213" idx="2"/>
          </p:cNvCxnSpPr>
          <p:nvPr/>
        </p:nvCxnSpPr>
        <p:spPr>
          <a:xfrm>
            <a:off x="3028156" y="6045065"/>
            <a:ext cx="3854259" cy="152336"/>
          </a:xfrm>
          <a:prstGeom prst="straightConnector1">
            <a:avLst/>
          </a:prstGeom>
          <a:ln w="37119">
            <a:solidFill>
              <a:schemeClr val="accent6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48">
            <a:extLst>
              <a:ext uri="{FF2B5EF4-FFF2-40B4-BE49-F238E27FC236}">
                <a16:creationId xmlns:a16="http://schemas.microsoft.com/office/drawing/2014/main" id="{90C78BBE-5678-4B4E-B273-55CDFAB2B846}"/>
              </a:ext>
            </a:extLst>
          </p:cNvPr>
          <p:cNvCxnSpPr>
            <a:cxnSpLocks/>
            <a:stCxn id="214" idx="5"/>
            <a:endCxn id="211" idx="1"/>
          </p:cNvCxnSpPr>
          <p:nvPr/>
        </p:nvCxnSpPr>
        <p:spPr>
          <a:xfrm>
            <a:off x="8173770" y="4078271"/>
            <a:ext cx="758621" cy="1359722"/>
          </a:xfrm>
          <a:prstGeom prst="straightConnector1">
            <a:avLst/>
          </a:prstGeom>
          <a:ln w="20224">
            <a:solidFill>
              <a:srgbClr val="BFBFB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49">
            <a:extLst>
              <a:ext uri="{FF2B5EF4-FFF2-40B4-BE49-F238E27FC236}">
                <a16:creationId xmlns:a16="http://schemas.microsoft.com/office/drawing/2014/main" id="{27DBBD56-4D1B-46D6-BAA3-7F09DBEE43BB}"/>
              </a:ext>
            </a:extLst>
          </p:cNvPr>
          <p:cNvCxnSpPr>
            <a:cxnSpLocks/>
            <a:stCxn id="220" idx="4"/>
            <a:endCxn id="225" idx="0"/>
          </p:cNvCxnSpPr>
          <p:nvPr/>
        </p:nvCxnSpPr>
        <p:spPr>
          <a:xfrm>
            <a:off x="6112882" y="931172"/>
            <a:ext cx="139416" cy="1048508"/>
          </a:xfrm>
          <a:prstGeom prst="straightConnector1">
            <a:avLst/>
          </a:prstGeom>
          <a:ln w="17508">
            <a:solidFill>
              <a:srgbClr val="BFBFB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50">
            <a:extLst>
              <a:ext uri="{FF2B5EF4-FFF2-40B4-BE49-F238E27FC236}">
                <a16:creationId xmlns:a16="http://schemas.microsoft.com/office/drawing/2014/main" id="{C4B204EA-0060-4674-B526-A0D95E9C3158}"/>
              </a:ext>
            </a:extLst>
          </p:cNvPr>
          <p:cNvCxnSpPr>
            <a:cxnSpLocks/>
            <a:stCxn id="220" idx="2"/>
            <a:endCxn id="224" idx="6"/>
          </p:cNvCxnSpPr>
          <p:nvPr/>
        </p:nvCxnSpPr>
        <p:spPr>
          <a:xfrm flipH="1">
            <a:off x="4647203" y="499172"/>
            <a:ext cx="1033679" cy="164634"/>
          </a:xfrm>
          <a:prstGeom prst="straightConnector1">
            <a:avLst/>
          </a:prstGeom>
          <a:ln w="21907">
            <a:solidFill>
              <a:srgbClr val="BFBFB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51">
            <a:extLst>
              <a:ext uri="{FF2B5EF4-FFF2-40B4-BE49-F238E27FC236}">
                <a16:creationId xmlns:a16="http://schemas.microsoft.com/office/drawing/2014/main" id="{5CA77D5C-5E22-4A35-A747-EB4E8ED1EDBD}"/>
              </a:ext>
            </a:extLst>
          </p:cNvPr>
          <p:cNvCxnSpPr>
            <a:cxnSpLocks/>
            <a:stCxn id="220" idx="4"/>
            <a:endCxn id="214" idx="1"/>
          </p:cNvCxnSpPr>
          <p:nvPr/>
        </p:nvCxnSpPr>
        <p:spPr>
          <a:xfrm>
            <a:off x="6112882" y="931172"/>
            <a:ext cx="1321650" cy="2407861"/>
          </a:xfrm>
          <a:prstGeom prst="straightConnector1">
            <a:avLst/>
          </a:prstGeom>
          <a:ln w="12700">
            <a:solidFill>
              <a:srgbClr val="BFBFB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52">
            <a:extLst>
              <a:ext uri="{FF2B5EF4-FFF2-40B4-BE49-F238E27FC236}">
                <a16:creationId xmlns:a16="http://schemas.microsoft.com/office/drawing/2014/main" id="{9DA27BB1-E4BE-418B-AB83-3ACA755F1D60}"/>
              </a:ext>
            </a:extLst>
          </p:cNvPr>
          <p:cNvCxnSpPr>
            <a:cxnSpLocks/>
            <a:stCxn id="226" idx="0"/>
            <a:endCxn id="224" idx="4"/>
          </p:cNvCxnSpPr>
          <p:nvPr/>
        </p:nvCxnSpPr>
        <p:spPr>
          <a:xfrm flipV="1">
            <a:off x="2632710" y="1186526"/>
            <a:ext cx="1491773" cy="2985383"/>
          </a:xfrm>
          <a:prstGeom prst="straightConnector1">
            <a:avLst/>
          </a:prstGeom>
          <a:ln w="13771">
            <a:solidFill>
              <a:srgbClr val="BFBFB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53">
            <a:extLst>
              <a:ext uri="{FF2B5EF4-FFF2-40B4-BE49-F238E27FC236}">
                <a16:creationId xmlns:a16="http://schemas.microsoft.com/office/drawing/2014/main" id="{82A4E802-75BD-48A0-BE51-81CB8111674B}"/>
              </a:ext>
            </a:extLst>
          </p:cNvPr>
          <p:cNvCxnSpPr>
            <a:cxnSpLocks/>
            <a:stCxn id="226" idx="6"/>
            <a:endCxn id="221" idx="4"/>
          </p:cNvCxnSpPr>
          <p:nvPr/>
        </p:nvCxnSpPr>
        <p:spPr>
          <a:xfrm flipV="1">
            <a:off x="3155430" y="4022529"/>
            <a:ext cx="595720" cy="672100"/>
          </a:xfrm>
          <a:prstGeom prst="straightConnector1">
            <a:avLst/>
          </a:prstGeom>
          <a:ln w="26625">
            <a:solidFill>
              <a:srgbClr val="BFBFB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54">
            <a:extLst>
              <a:ext uri="{FF2B5EF4-FFF2-40B4-BE49-F238E27FC236}">
                <a16:creationId xmlns:a16="http://schemas.microsoft.com/office/drawing/2014/main" id="{CF549FD5-17E8-45C2-B86F-9DE6D63BE3F3}"/>
              </a:ext>
            </a:extLst>
          </p:cNvPr>
          <p:cNvCxnSpPr>
            <a:cxnSpLocks/>
            <a:stCxn id="226" idx="4"/>
            <a:endCxn id="217" idx="0"/>
          </p:cNvCxnSpPr>
          <p:nvPr/>
        </p:nvCxnSpPr>
        <p:spPr>
          <a:xfrm flipH="1">
            <a:off x="2596156" y="5217349"/>
            <a:ext cx="36554" cy="395716"/>
          </a:xfrm>
          <a:prstGeom prst="straightConnector1">
            <a:avLst/>
          </a:prstGeom>
          <a:ln w="15876">
            <a:solidFill>
              <a:srgbClr val="BFBFB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55">
            <a:extLst>
              <a:ext uri="{FF2B5EF4-FFF2-40B4-BE49-F238E27FC236}">
                <a16:creationId xmlns:a16="http://schemas.microsoft.com/office/drawing/2014/main" id="{A8DF2841-B126-4AAC-B116-C8B10A505422}"/>
              </a:ext>
            </a:extLst>
          </p:cNvPr>
          <p:cNvCxnSpPr>
            <a:cxnSpLocks/>
            <a:stCxn id="226" idx="6"/>
            <a:endCxn id="213" idx="2"/>
          </p:cNvCxnSpPr>
          <p:nvPr/>
        </p:nvCxnSpPr>
        <p:spPr>
          <a:xfrm>
            <a:off x="3155430" y="4694629"/>
            <a:ext cx="3726985" cy="1502772"/>
          </a:xfrm>
          <a:prstGeom prst="straightConnector1">
            <a:avLst/>
          </a:prstGeom>
          <a:ln w="14399">
            <a:solidFill>
              <a:srgbClr val="BFBFB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56">
            <a:extLst>
              <a:ext uri="{FF2B5EF4-FFF2-40B4-BE49-F238E27FC236}">
                <a16:creationId xmlns:a16="http://schemas.microsoft.com/office/drawing/2014/main" id="{C1287F98-B9DA-4D95-8887-AA3B21066780}"/>
              </a:ext>
            </a:extLst>
          </p:cNvPr>
          <p:cNvCxnSpPr>
            <a:cxnSpLocks/>
            <a:stCxn id="226" idx="6"/>
            <a:endCxn id="216" idx="2"/>
          </p:cNvCxnSpPr>
          <p:nvPr/>
        </p:nvCxnSpPr>
        <p:spPr>
          <a:xfrm>
            <a:off x="3155430" y="4694629"/>
            <a:ext cx="1728464" cy="404417"/>
          </a:xfrm>
          <a:prstGeom prst="straightConnector1">
            <a:avLst/>
          </a:prstGeom>
          <a:ln w="26770">
            <a:solidFill>
              <a:srgbClr val="BFBFB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57">
            <a:extLst>
              <a:ext uri="{FF2B5EF4-FFF2-40B4-BE49-F238E27FC236}">
                <a16:creationId xmlns:a16="http://schemas.microsoft.com/office/drawing/2014/main" id="{D3D82F39-640C-4F3C-AD95-493D7DA282BF}"/>
              </a:ext>
            </a:extLst>
          </p:cNvPr>
          <p:cNvCxnSpPr>
            <a:cxnSpLocks/>
            <a:stCxn id="219" idx="6"/>
            <a:endCxn id="216" idx="2"/>
          </p:cNvCxnSpPr>
          <p:nvPr/>
        </p:nvCxnSpPr>
        <p:spPr>
          <a:xfrm>
            <a:off x="2701524" y="3610549"/>
            <a:ext cx="2182370" cy="1488497"/>
          </a:xfrm>
          <a:prstGeom prst="straightConnector1">
            <a:avLst/>
          </a:prstGeom>
          <a:ln w="26582">
            <a:solidFill>
              <a:srgbClr val="BFBFB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58">
            <a:extLst>
              <a:ext uri="{FF2B5EF4-FFF2-40B4-BE49-F238E27FC236}">
                <a16:creationId xmlns:a16="http://schemas.microsoft.com/office/drawing/2014/main" id="{6B98485B-8195-4EBF-8132-5DCE03A1FE41}"/>
              </a:ext>
            </a:extLst>
          </p:cNvPr>
          <p:cNvCxnSpPr>
            <a:cxnSpLocks/>
            <a:stCxn id="223" idx="6"/>
            <a:endCxn id="214" idx="2"/>
          </p:cNvCxnSpPr>
          <p:nvPr/>
        </p:nvCxnSpPr>
        <p:spPr>
          <a:xfrm flipV="1">
            <a:off x="6763407" y="3708652"/>
            <a:ext cx="518024" cy="17900"/>
          </a:xfrm>
          <a:prstGeom prst="straightConnector1">
            <a:avLst/>
          </a:prstGeom>
          <a:ln w="18562">
            <a:solidFill>
              <a:srgbClr val="BFBFB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59">
            <a:extLst>
              <a:ext uri="{FF2B5EF4-FFF2-40B4-BE49-F238E27FC236}">
                <a16:creationId xmlns:a16="http://schemas.microsoft.com/office/drawing/2014/main" id="{9D8A90E1-DE95-4BD1-A8AF-E3ABC16A7D70}"/>
              </a:ext>
            </a:extLst>
          </p:cNvPr>
          <p:cNvCxnSpPr>
            <a:cxnSpLocks/>
            <a:stCxn id="223" idx="3"/>
            <a:endCxn id="216" idx="7"/>
          </p:cNvCxnSpPr>
          <p:nvPr/>
        </p:nvCxnSpPr>
        <p:spPr>
          <a:xfrm>
            <a:off x="5871068" y="4096171"/>
            <a:ext cx="92556" cy="555636"/>
          </a:xfrm>
          <a:prstGeom prst="straightConnector1">
            <a:avLst/>
          </a:prstGeom>
          <a:ln w="17012">
            <a:solidFill>
              <a:srgbClr val="BFBFB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60">
            <a:extLst>
              <a:ext uri="{FF2B5EF4-FFF2-40B4-BE49-F238E27FC236}">
                <a16:creationId xmlns:a16="http://schemas.microsoft.com/office/drawing/2014/main" id="{D3684AA4-6D4E-4BFF-A09C-00CCC774165A}"/>
              </a:ext>
            </a:extLst>
          </p:cNvPr>
          <p:cNvCxnSpPr>
            <a:cxnSpLocks/>
            <a:stCxn id="205" idx="6"/>
            <a:endCxn id="225" idx="2"/>
          </p:cNvCxnSpPr>
          <p:nvPr/>
        </p:nvCxnSpPr>
        <p:spPr>
          <a:xfrm flipV="1">
            <a:off x="1353848" y="2454880"/>
            <a:ext cx="4423250" cy="118398"/>
          </a:xfrm>
          <a:prstGeom prst="straightConnector1">
            <a:avLst/>
          </a:prstGeom>
          <a:ln w="24370">
            <a:solidFill>
              <a:srgbClr val="BFBFB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61">
            <a:extLst>
              <a:ext uri="{FF2B5EF4-FFF2-40B4-BE49-F238E27FC236}">
                <a16:creationId xmlns:a16="http://schemas.microsoft.com/office/drawing/2014/main" id="{DF5366A0-15E0-4F15-B164-B2050B9A646C}"/>
              </a:ext>
            </a:extLst>
          </p:cNvPr>
          <p:cNvCxnSpPr>
            <a:cxnSpLocks/>
            <a:stCxn id="205" idx="6"/>
            <a:endCxn id="224" idx="4"/>
          </p:cNvCxnSpPr>
          <p:nvPr/>
        </p:nvCxnSpPr>
        <p:spPr>
          <a:xfrm flipV="1">
            <a:off x="1353848" y="1186526"/>
            <a:ext cx="2770635" cy="1386752"/>
          </a:xfrm>
          <a:prstGeom prst="straightConnector1">
            <a:avLst/>
          </a:prstGeom>
          <a:ln w="17587">
            <a:solidFill>
              <a:srgbClr val="BFBFB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62">
            <a:extLst>
              <a:ext uri="{FF2B5EF4-FFF2-40B4-BE49-F238E27FC236}">
                <a16:creationId xmlns:a16="http://schemas.microsoft.com/office/drawing/2014/main" id="{04D7CD33-21B2-4B76-BDDF-8A7B07A1719D}"/>
              </a:ext>
            </a:extLst>
          </p:cNvPr>
          <p:cNvCxnSpPr>
            <a:cxnSpLocks/>
            <a:stCxn id="205" idx="5"/>
            <a:endCxn id="221" idx="2"/>
          </p:cNvCxnSpPr>
          <p:nvPr/>
        </p:nvCxnSpPr>
        <p:spPr>
          <a:xfrm>
            <a:off x="1227318" y="2878748"/>
            <a:ext cx="1948840" cy="568789"/>
          </a:xfrm>
          <a:prstGeom prst="straightConnector1">
            <a:avLst/>
          </a:prstGeom>
          <a:ln w="34689">
            <a:solidFill>
              <a:srgbClr val="BFBFB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63">
            <a:extLst>
              <a:ext uri="{FF2B5EF4-FFF2-40B4-BE49-F238E27FC236}">
                <a16:creationId xmlns:a16="http://schemas.microsoft.com/office/drawing/2014/main" id="{751E479E-C606-4A34-8D2E-84486AA58FE8}"/>
              </a:ext>
            </a:extLst>
          </p:cNvPr>
          <p:cNvCxnSpPr>
            <a:cxnSpLocks/>
            <a:stCxn id="205" idx="4"/>
            <a:endCxn id="217" idx="0"/>
          </p:cNvCxnSpPr>
          <p:nvPr/>
        </p:nvCxnSpPr>
        <p:spPr>
          <a:xfrm>
            <a:off x="921848" y="3005278"/>
            <a:ext cx="1674308" cy="2607787"/>
          </a:xfrm>
          <a:prstGeom prst="straightConnector1">
            <a:avLst/>
          </a:prstGeom>
          <a:ln w="16245">
            <a:solidFill>
              <a:srgbClr val="BFBFB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64">
            <a:extLst>
              <a:ext uri="{FF2B5EF4-FFF2-40B4-BE49-F238E27FC236}">
                <a16:creationId xmlns:a16="http://schemas.microsoft.com/office/drawing/2014/main" id="{48204CB7-2C7F-4A7E-B10E-E75A608F3219}"/>
              </a:ext>
            </a:extLst>
          </p:cNvPr>
          <p:cNvCxnSpPr>
            <a:cxnSpLocks/>
            <a:stCxn id="205" idx="6"/>
            <a:endCxn id="214" idx="1"/>
          </p:cNvCxnSpPr>
          <p:nvPr/>
        </p:nvCxnSpPr>
        <p:spPr>
          <a:xfrm>
            <a:off x="1353848" y="2573278"/>
            <a:ext cx="6080684" cy="765755"/>
          </a:xfrm>
          <a:prstGeom prst="straightConnector1">
            <a:avLst/>
          </a:prstGeom>
          <a:ln w="18025">
            <a:solidFill>
              <a:srgbClr val="BFBFB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65">
            <a:extLst>
              <a:ext uri="{FF2B5EF4-FFF2-40B4-BE49-F238E27FC236}">
                <a16:creationId xmlns:a16="http://schemas.microsoft.com/office/drawing/2014/main" id="{25D5979D-0060-4768-8566-B379702EA4DA}"/>
              </a:ext>
            </a:extLst>
          </p:cNvPr>
          <p:cNvCxnSpPr>
            <a:cxnSpLocks/>
            <a:stCxn id="205" idx="5"/>
            <a:endCxn id="219" idx="2"/>
          </p:cNvCxnSpPr>
          <p:nvPr/>
        </p:nvCxnSpPr>
        <p:spPr>
          <a:xfrm>
            <a:off x="1227318" y="2878748"/>
            <a:ext cx="610206" cy="731801"/>
          </a:xfrm>
          <a:prstGeom prst="straightConnector1">
            <a:avLst/>
          </a:prstGeom>
          <a:ln w="30756">
            <a:solidFill>
              <a:srgbClr val="BFBFB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66">
            <a:extLst>
              <a:ext uri="{FF2B5EF4-FFF2-40B4-BE49-F238E27FC236}">
                <a16:creationId xmlns:a16="http://schemas.microsoft.com/office/drawing/2014/main" id="{A0DA4138-CFAC-4FA6-B57C-721E06D181E5}"/>
              </a:ext>
            </a:extLst>
          </p:cNvPr>
          <p:cNvCxnSpPr>
            <a:cxnSpLocks/>
            <a:stCxn id="205" idx="6"/>
            <a:endCxn id="222" idx="2"/>
          </p:cNvCxnSpPr>
          <p:nvPr/>
        </p:nvCxnSpPr>
        <p:spPr>
          <a:xfrm flipV="1">
            <a:off x="1353848" y="2061570"/>
            <a:ext cx="2578742" cy="511708"/>
          </a:xfrm>
          <a:prstGeom prst="straightConnector1">
            <a:avLst/>
          </a:prstGeom>
          <a:ln w="25197">
            <a:solidFill>
              <a:srgbClr val="BFBFB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67">
            <a:extLst>
              <a:ext uri="{FF2B5EF4-FFF2-40B4-BE49-F238E27FC236}">
                <a16:creationId xmlns:a16="http://schemas.microsoft.com/office/drawing/2014/main" id="{6AB76474-6258-4145-A523-FF15FA2D9585}"/>
              </a:ext>
            </a:extLst>
          </p:cNvPr>
          <p:cNvCxnSpPr>
            <a:cxnSpLocks/>
            <a:stCxn id="205" idx="6"/>
            <a:endCxn id="227" idx="3"/>
          </p:cNvCxnSpPr>
          <p:nvPr/>
        </p:nvCxnSpPr>
        <p:spPr>
          <a:xfrm flipV="1">
            <a:off x="1353848" y="1796355"/>
            <a:ext cx="483676" cy="776923"/>
          </a:xfrm>
          <a:prstGeom prst="straightConnector1">
            <a:avLst/>
          </a:prstGeom>
          <a:ln w="49059">
            <a:solidFill>
              <a:srgbClr val="BFBFB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68">
            <a:extLst>
              <a:ext uri="{FF2B5EF4-FFF2-40B4-BE49-F238E27FC236}">
                <a16:creationId xmlns:a16="http://schemas.microsoft.com/office/drawing/2014/main" id="{14B44EF2-0BF0-45F1-BF9F-8544A2C5A2E0}"/>
              </a:ext>
            </a:extLst>
          </p:cNvPr>
          <p:cNvCxnSpPr>
            <a:cxnSpLocks/>
            <a:stCxn id="205" idx="6"/>
            <a:endCxn id="215" idx="2"/>
          </p:cNvCxnSpPr>
          <p:nvPr/>
        </p:nvCxnSpPr>
        <p:spPr>
          <a:xfrm flipV="1">
            <a:off x="1353848" y="1322055"/>
            <a:ext cx="5652303" cy="1251223"/>
          </a:xfrm>
          <a:prstGeom prst="straightConnector1">
            <a:avLst/>
          </a:prstGeom>
          <a:ln w="17264">
            <a:solidFill>
              <a:srgbClr val="BFBFB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69">
            <a:extLst>
              <a:ext uri="{FF2B5EF4-FFF2-40B4-BE49-F238E27FC236}">
                <a16:creationId xmlns:a16="http://schemas.microsoft.com/office/drawing/2014/main" id="{11A2C301-30A4-498B-919D-3D8011EE8BE1}"/>
              </a:ext>
            </a:extLst>
          </p:cNvPr>
          <p:cNvCxnSpPr>
            <a:cxnSpLocks/>
            <a:stCxn id="222" idx="6"/>
            <a:endCxn id="225" idx="2"/>
          </p:cNvCxnSpPr>
          <p:nvPr/>
        </p:nvCxnSpPr>
        <p:spPr>
          <a:xfrm>
            <a:off x="4796590" y="2061570"/>
            <a:ext cx="980508" cy="393310"/>
          </a:xfrm>
          <a:prstGeom prst="straightConnector1">
            <a:avLst/>
          </a:prstGeom>
          <a:ln w="21545">
            <a:solidFill>
              <a:srgbClr val="BFBFB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70">
            <a:extLst>
              <a:ext uri="{FF2B5EF4-FFF2-40B4-BE49-F238E27FC236}">
                <a16:creationId xmlns:a16="http://schemas.microsoft.com/office/drawing/2014/main" id="{06B19F72-1ECB-437B-B58B-215D299066FD}"/>
              </a:ext>
            </a:extLst>
          </p:cNvPr>
          <p:cNvCxnSpPr>
            <a:cxnSpLocks/>
            <a:stCxn id="222" idx="0"/>
            <a:endCxn id="224" idx="4"/>
          </p:cNvCxnSpPr>
          <p:nvPr/>
        </p:nvCxnSpPr>
        <p:spPr>
          <a:xfrm flipH="1" flipV="1">
            <a:off x="4124483" y="1186526"/>
            <a:ext cx="240107" cy="443044"/>
          </a:xfrm>
          <a:prstGeom prst="straightConnector1">
            <a:avLst/>
          </a:prstGeom>
          <a:ln w="24340">
            <a:solidFill>
              <a:srgbClr val="BFBFB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71">
            <a:extLst>
              <a:ext uri="{FF2B5EF4-FFF2-40B4-BE49-F238E27FC236}">
                <a16:creationId xmlns:a16="http://schemas.microsoft.com/office/drawing/2014/main" id="{B502B10C-B435-4805-8B31-C2F7B989582F}"/>
              </a:ext>
            </a:extLst>
          </p:cNvPr>
          <p:cNvCxnSpPr>
            <a:cxnSpLocks/>
            <a:stCxn id="222" idx="0"/>
            <a:endCxn id="220" idx="4"/>
          </p:cNvCxnSpPr>
          <p:nvPr/>
        </p:nvCxnSpPr>
        <p:spPr>
          <a:xfrm flipV="1">
            <a:off x="4364590" y="931172"/>
            <a:ext cx="1748292" cy="698398"/>
          </a:xfrm>
          <a:prstGeom prst="straightConnector1">
            <a:avLst/>
          </a:prstGeom>
          <a:ln w="19499">
            <a:solidFill>
              <a:srgbClr val="BFBFB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72">
            <a:extLst>
              <a:ext uri="{FF2B5EF4-FFF2-40B4-BE49-F238E27FC236}">
                <a16:creationId xmlns:a16="http://schemas.microsoft.com/office/drawing/2014/main" id="{90C63531-CB53-4560-B77E-37E6448A6C79}"/>
              </a:ext>
            </a:extLst>
          </p:cNvPr>
          <p:cNvCxnSpPr>
            <a:cxnSpLocks/>
            <a:stCxn id="222" idx="6"/>
            <a:endCxn id="223" idx="2"/>
          </p:cNvCxnSpPr>
          <p:nvPr/>
        </p:nvCxnSpPr>
        <p:spPr>
          <a:xfrm>
            <a:off x="4796590" y="2061570"/>
            <a:ext cx="921377" cy="1664982"/>
          </a:xfrm>
          <a:prstGeom prst="straightConnector1">
            <a:avLst/>
          </a:prstGeom>
          <a:ln w="32413">
            <a:solidFill>
              <a:srgbClr val="BFBFB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73">
            <a:extLst>
              <a:ext uri="{FF2B5EF4-FFF2-40B4-BE49-F238E27FC236}">
                <a16:creationId xmlns:a16="http://schemas.microsoft.com/office/drawing/2014/main" id="{745BA98B-B33B-441D-BE3D-565939466AC2}"/>
              </a:ext>
            </a:extLst>
          </p:cNvPr>
          <p:cNvCxnSpPr>
            <a:cxnSpLocks/>
            <a:stCxn id="222" idx="6"/>
            <a:endCxn id="215" idx="2"/>
          </p:cNvCxnSpPr>
          <p:nvPr/>
        </p:nvCxnSpPr>
        <p:spPr>
          <a:xfrm flipV="1">
            <a:off x="4796590" y="1322055"/>
            <a:ext cx="2209561" cy="739515"/>
          </a:xfrm>
          <a:prstGeom prst="straightConnector1">
            <a:avLst/>
          </a:prstGeom>
          <a:ln w="23788">
            <a:solidFill>
              <a:srgbClr val="BFBFB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74">
            <a:extLst>
              <a:ext uri="{FF2B5EF4-FFF2-40B4-BE49-F238E27FC236}">
                <a16:creationId xmlns:a16="http://schemas.microsoft.com/office/drawing/2014/main" id="{4F4021F1-4960-4D03-AEED-20C775BA3308}"/>
              </a:ext>
            </a:extLst>
          </p:cNvPr>
          <p:cNvCxnSpPr>
            <a:cxnSpLocks/>
            <a:stCxn id="213" idx="6"/>
            <a:endCxn id="211" idx="2"/>
          </p:cNvCxnSpPr>
          <p:nvPr/>
        </p:nvCxnSpPr>
        <p:spPr>
          <a:xfrm flipV="1">
            <a:off x="7927855" y="5844574"/>
            <a:ext cx="836125" cy="352827"/>
          </a:xfrm>
          <a:prstGeom prst="straightConnector1">
            <a:avLst/>
          </a:prstGeom>
          <a:ln w="15947">
            <a:solidFill>
              <a:schemeClr val="accent6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75">
            <a:extLst>
              <a:ext uri="{FF2B5EF4-FFF2-40B4-BE49-F238E27FC236}">
                <a16:creationId xmlns:a16="http://schemas.microsoft.com/office/drawing/2014/main" id="{54343017-1901-4F4F-998D-0C2DFD6B4819}"/>
              </a:ext>
            </a:extLst>
          </p:cNvPr>
          <p:cNvCxnSpPr>
            <a:cxnSpLocks/>
            <a:stCxn id="227" idx="7"/>
            <a:endCxn id="224" idx="2"/>
          </p:cNvCxnSpPr>
          <p:nvPr/>
        </p:nvCxnSpPr>
        <p:spPr>
          <a:xfrm flipV="1">
            <a:off x="2448464" y="663806"/>
            <a:ext cx="1153299" cy="521609"/>
          </a:xfrm>
          <a:prstGeom prst="straightConnector1">
            <a:avLst/>
          </a:prstGeom>
          <a:ln w="30030">
            <a:solidFill>
              <a:srgbClr val="BFBFB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76">
            <a:extLst>
              <a:ext uri="{FF2B5EF4-FFF2-40B4-BE49-F238E27FC236}">
                <a16:creationId xmlns:a16="http://schemas.microsoft.com/office/drawing/2014/main" id="{C6A15CD6-F60B-4576-A394-54B713606960}"/>
              </a:ext>
            </a:extLst>
          </p:cNvPr>
          <p:cNvCxnSpPr>
            <a:cxnSpLocks/>
            <a:stCxn id="227" idx="5"/>
            <a:endCxn id="221" idx="1"/>
          </p:cNvCxnSpPr>
          <p:nvPr/>
        </p:nvCxnSpPr>
        <p:spPr>
          <a:xfrm>
            <a:off x="2448464" y="1796355"/>
            <a:ext cx="896105" cy="1244601"/>
          </a:xfrm>
          <a:prstGeom prst="straightConnector1">
            <a:avLst/>
          </a:prstGeom>
          <a:ln w="29191">
            <a:solidFill>
              <a:srgbClr val="BFBFB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77">
            <a:extLst>
              <a:ext uri="{FF2B5EF4-FFF2-40B4-BE49-F238E27FC236}">
                <a16:creationId xmlns:a16="http://schemas.microsoft.com/office/drawing/2014/main" id="{00E91349-5E9C-4393-9589-DA9A9ED65172}"/>
              </a:ext>
            </a:extLst>
          </p:cNvPr>
          <p:cNvCxnSpPr>
            <a:cxnSpLocks/>
            <a:stCxn id="227" idx="6"/>
            <a:endCxn id="220" idx="3"/>
          </p:cNvCxnSpPr>
          <p:nvPr/>
        </p:nvCxnSpPr>
        <p:spPr>
          <a:xfrm flipV="1">
            <a:off x="2574994" y="804642"/>
            <a:ext cx="3232418" cy="686243"/>
          </a:xfrm>
          <a:prstGeom prst="straightConnector1">
            <a:avLst/>
          </a:prstGeom>
          <a:ln w="38497">
            <a:solidFill>
              <a:srgbClr val="BFBFB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78">
            <a:extLst>
              <a:ext uri="{FF2B5EF4-FFF2-40B4-BE49-F238E27FC236}">
                <a16:creationId xmlns:a16="http://schemas.microsoft.com/office/drawing/2014/main" id="{658CE75A-63D0-43E7-B183-45701C5E435D}"/>
              </a:ext>
            </a:extLst>
          </p:cNvPr>
          <p:cNvCxnSpPr>
            <a:cxnSpLocks/>
            <a:stCxn id="227" idx="6"/>
            <a:endCxn id="223" idx="2"/>
          </p:cNvCxnSpPr>
          <p:nvPr/>
        </p:nvCxnSpPr>
        <p:spPr>
          <a:xfrm>
            <a:off x="2574994" y="1490885"/>
            <a:ext cx="3142973" cy="2235667"/>
          </a:xfrm>
          <a:prstGeom prst="straightConnector1">
            <a:avLst/>
          </a:prstGeom>
          <a:ln w="33097">
            <a:solidFill>
              <a:srgbClr val="BFBFB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79">
            <a:extLst>
              <a:ext uri="{FF2B5EF4-FFF2-40B4-BE49-F238E27FC236}">
                <a16:creationId xmlns:a16="http://schemas.microsoft.com/office/drawing/2014/main" id="{EE853229-4AA0-4438-BD9C-A7190723D145}"/>
              </a:ext>
            </a:extLst>
          </p:cNvPr>
          <p:cNvCxnSpPr>
            <a:cxnSpLocks/>
            <a:stCxn id="227" idx="6"/>
            <a:endCxn id="222" idx="2"/>
          </p:cNvCxnSpPr>
          <p:nvPr/>
        </p:nvCxnSpPr>
        <p:spPr>
          <a:xfrm>
            <a:off x="2574994" y="1490885"/>
            <a:ext cx="1357596" cy="570685"/>
          </a:xfrm>
          <a:prstGeom prst="straightConnector1">
            <a:avLst/>
          </a:prstGeom>
          <a:ln w="25739">
            <a:solidFill>
              <a:srgbClr val="BFBFB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80">
            <a:extLst>
              <a:ext uri="{FF2B5EF4-FFF2-40B4-BE49-F238E27FC236}">
                <a16:creationId xmlns:a16="http://schemas.microsoft.com/office/drawing/2014/main" id="{B4D82E15-24BD-44A0-B72A-F337921E2EDB}"/>
              </a:ext>
            </a:extLst>
          </p:cNvPr>
          <p:cNvCxnSpPr>
            <a:cxnSpLocks/>
            <a:stCxn id="227" idx="6"/>
            <a:endCxn id="216" idx="0"/>
          </p:cNvCxnSpPr>
          <p:nvPr/>
        </p:nvCxnSpPr>
        <p:spPr>
          <a:xfrm>
            <a:off x="2574994" y="1490885"/>
            <a:ext cx="2941391" cy="2975670"/>
          </a:xfrm>
          <a:prstGeom prst="straightConnector1">
            <a:avLst/>
          </a:prstGeom>
          <a:ln w="19381">
            <a:solidFill>
              <a:srgbClr val="BFBFB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81">
            <a:extLst>
              <a:ext uri="{FF2B5EF4-FFF2-40B4-BE49-F238E27FC236}">
                <a16:creationId xmlns:a16="http://schemas.microsoft.com/office/drawing/2014/main" id="{331706C5-22B9-43BB-B3EE-44CF73382747}"/>
              </a:ext>
            </a:extLst>
          </p:cNvPr>
          <p:cNvCxnSpPr>
            <a:cxnSpLocks/>
            <a:stCxn id="227" idx="6"/>
            <a:endCxn id="215" idx="2"/>
          </p:cNvCxnSpPr>
          <p:nvPr/>
        </p:nvCxnSpPr>
        <p:spPr>
          <a:xfrm flipV="1">
            <a:off x="2574994" y="1322055"/>
            <a:ext cx="4431157" cy="168830"/>
          </a:xfrm>
          <a:prstGeom prst="straightConnector1">
            <a:avLst/>
          </a:prstGeom>
          <a:ln w="18321">
            <a:solidFill>
              <a:srgbClr val="BFBFB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82">
            <a:extLst>
              <a:ext uri="{FF2B5EF4-FFF2-40B4-BE49-F238E27FC236}">
                <a16:creationId xmlns:a16="http://schemas.microsoft.com/office/drawing/2014/main" id="{44C756D9-6B4D-4519-823B-C8168BF13CF9}"/>
              </a:ext>
            </a:extLst>
          </p:cNvPr>
          <p:cNvCxnSpPr>
            <a:cxnSpLocks/>
            <a:stCxn id="216" idx="6"/>
            <a:endCxn id="214" idx="3"/>
          </p:cNvCxnSpPr>
          <p:nvPr/>
        </p:nvCxnSpPr>
        <p:spPr>
          <a:xfrm flipV="1">
            <a:off x="6148876" y="4078271"/>
            <a:ext cx="1285656" cy="1020775"/>
          </a:xfrm>
          <a:prstGeom prst="straightConnector1">
            <a:avLst/>
          </a:prstGeom>
          <a:ln w="28792">
            <a:solidFill>
              <a:srgbClr val="BFBFB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83">
            <a:extLst>
              <a:ext uri="{FF2B5EF4-FFF2-40B4-BE49-F238E27FC236}">
                <a16:creationId xmlns:a16="http://schemas.microsoft.com/office/drawing/2014/main" id="{49526752-E8D6-4671-87FB-CC7EB7D19C5A}"/>
              </a:ext>
            </a:extLst>
          </p:cNvPr>
          <p:cNvCxnSpPr>
            <a:cxnSpLocks/>
            <a:stCxn id="215" idx="4"/>
            <a:endCxn id="214" idx="0"/>
          </p:cNvCxnSpPr>
          <p:nvPr/>
        </p:nvCxnSpPr>
        <p:spPr>
          <a:xfrm>
            <a:off x="7481351" y="1797255"/>
            <a:ext cx="322800" cy="1388677"/>
          </a:xfrm>
          <a:prstGeom prst="straightConnector1">
            <a:avLst/>
          </a:prstGeom>
          <a:ln w="16678">
            <a:solidFill>
              <a:srgbClr val="BFBFB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84">
            <a:extLst>
              <a:ext uri="{FF2B5EF4-FFF2-40B4-BE49-F238E27FC236}">
                <a16:creationId xmlns:a16="http://schemas.microsoft.com/office/drawing/2014/main" id="{2E6DAA90-AFDA-4E62-B8CC-60E191A6AE99}"/>
              </a:ext>
            </a:extLst>
          </p:cNvPr>
          <p:cNvCxnSpPr>
            <a:cxnSpLocks/>
            <a:stCxn id="215" idx="6"/>
            <a:endCxn id="212" idx="1"/>
          </p:cNvCxnSpPr>
          <p:nvPr/>
        </p:nvCxnSpPr>
        <p:spPr>
          <a:xfrm>
            <a:off x="7956551" y="1322055"/>
            <a:ext cx="943761" cy="1182859"/>
          </a:xfrm>
          <a:prstGeom prst="straightConnector1">
            <a:avLst/>
          </a:prstGeom>
          <a:ln w="44624">
            <a:solidFill>
              <a:srgbClr val="BFBFB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85">
            <a:extLst>
              <a:ext uri="{FF2B5EF4-FFF2-40B4-BE49-F238E27FC236}">
                <a16:creationId xmlns:a16="http://schemas.microsoft.com/office/drawing/2014/main" id="{365E51B4-1C7D-46DA-8E2D-B64E0BA5C3C5}"/>
              </a:ext>
            </a:extLst>
          </p:cNvPr>
          <p:cNvCxnSpPr>
            <a:cxnSpLocks/>
            <a:stCxn id="215" idx="5"/>
            <a:endCxn id="209" idx="1"/>
          </p:cNvCxnSpPr>
          <p:nvPr/>
        </p:nvCxnSpPr>
        <p:spPr>
          <a:xfrm>
            <a:off x="7817368" y="1658072"/>
            <a:ext cx="1093887" cy="2313381"/>
          </a:xfrm>
          <a:prstGeom prst="straightConnector1">
            <a:avLst/>
          </a:prstGeom>
          <a:ln w="15127">
            <a:solidFill>
              <a:srgbClr val="BFBFB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86">
            <a:extLst>
              <a:ext uri="{FF2B5EF4-FFF2-40B4-BE49-F238E27FC236}">
                <a16:creationId xmlns:a16="http://schemas.microsoft.com/office/drawing/2014/main" id="{9CBF6775-5C52-4079-89A6-884961D475B1}"/>
              </a:ext>
            </a:extLst>
          </p:cNvPr>
          <p:cNvCxnSpPr>
            <a:cxnSpLocks/>
            <a:stCxn id="211" idx="6"/>
            <a:endCxn id="207" idx="3"/>
          </p:cNvCxnSpPr>
          <p:nvPr/>
        </p:nvCxnSpPr>
        <p:spPr>
          <a:xfrm flipV="1">
            <a:off x="9913964" y="4605582"/>
            <a:ext cx="690593" cy="1238992"/>
          </a:xfrm>
          <a:prstGeom prst="straightConnector1">
            <a:avLst/>
          </a:prstGeom>
          <a:ln w="22591">
            <a:solidFill>
              <a:schemeClr val="accent6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87">
            <a:extLst>
              <a:ext uri="{FF2B5EF4-FFF2-40B4-BE49-F238E27FC236}">
                <a16:creationId xmlns:a16="http://schemas.microsoft.com/office/drawing/2014/main" id="{CD0A7F82-E386-4614-8670-AC3BB37A6D64}"/>
              </a:ext>
            </a:extLst>
          </p:cNvPr>
          <p:cNvCxnSpPr>
            <a:cxnSpLocks/>
            <a:stCxn id="212" idx="5"/>
            <a:endCxn id="207" idx="1"/>
          </p:cNvCxnSpPr>
          <p:nvPr/>
        </p:nvCxnSpPr>
        <p:spPr>
          <a:xfrm>
            <a:off x="9713474" y="3318076"/>
            <a:ext cx="891083" cy="548268"/>
          </a:xfrm>
          <a:prstGeom prst="straightConnector1">
            <a:avLst/>
          </a:prstGeom>
          <a:ln w="63500">
            <a:solidFill>
              <a:srgbClr val="BFBFB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88">
            <a:extLst>
              <a:ext uri="{FF2B5EF4-FFF2-40B4-BE49-F238E27FC236}">
                <a16:creationId xmlns:a16="http://schemas.microsoft.com/office/drawing/2014/main" id="{B8EB9F68-E89A-41A6-8996-04D92BA6E120}"/>
              </a:ext>
            </a:extLst>
          </p:cNvPr>
          <p:cNvCxnSpPr>
            <a:cxnSpLocks/>
            <a:stCxn id="209" idx="6"/>
            <a:endCxn id="207" idx="2"/>
          </p:cNvCxnSpPr>
          <p:nvPr/>
        </p:nvCxnSpPr>
        <p:spPr>
          <a:xfrm flipV="1">
            <a:off x="9892828" y="4235963"/>
            <a:ext cx="558628" cy="142071"/>
          </a:xfrm>
          <a:prstGeom prst="straightConnector1">
            <a:avLst/>
          </a:prstGeom>
          <a:ln w="57015">
            <a:solidFill>
              <a:srgbClr val="BFBFB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Oval 300">
            <a:extLst>
              <a:ext uri="{FF2B5EF4-FFF2-40B4-BE49-F238E27FC236}">
                <a16:creationId xmlns:a16="http://schemas.microsoft.com/office/drawing/2014/main" id="{CAF0245B-FD3F-4B36-93A1-371BD64A4CE1}"/>
              </a:ext>
            </a:extLst>
          </p:cNvPr>
          <p:cNvSpPr>
            <a:spLocks noChangeAspect="1"/>
          </p:cNvSpPr>
          <p:nvPr/>
        </p:nvSpPr>
        <p:spPr>
          <a:xfrm>
            <a:off x="489848" y="2141278"/>
            <a:ext cx="864000" cy="864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7607" dist="50800" dir="2700000" sx="97000" sy="97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2677"/>
                </a:solidFill>
                <a:effectLst/>
                <a:uLnTx/>
                <a:uFillTx/>
                <a:latin typeface="Oswald SemiBold"/>
                <a:ea typeface="+mn-ea"/>
                <a:cs typeface="+mn-cs"/>
              </a:rPr>
              <a:t>QUALITY</a:t>
            </a:r>
            <a:endParaRPr kumimoji="0" lang="el-GR" sz="1100" b="0" i="0" u="none" strike="noStrike" kern="1200" cap="none" spc="0" normalizeH="0" baseline="0" noProof="0" dirty="0">
              <a:ln>
                <a:noFill/>
              </a:ln>
              <a:solidFill>
                <a:srgbClr val="002677"/>
              </a:solidFill>
              <a:effectLst/>
              <a:uLnTx/>
              <a:uFillTx/>
              <a:latin typeface="Oswald Light"/>
              <a:ea typeface="+mn-ea"/>
              <a:cs typeface="+mn-cs"/>
            </a:endParaRPr>
          </a:p>
        </p:txBody>
      </p:sp>
      <p:sp>
        <p:nvSpPr>
          <p:cNvPr id="207" name="Oval 330">
            <a:extLst>
              <a:ext uri="{FF2B5EF4-FFF2-40B4-BE49-F238E27FC236}">
                <a16:creationId xmlns:a16="http://schemas.microsoft.com/office/drawing/2014/main" id="{7F95B98D-07A8-4A7D-9259-FC49C5CF3005}"/>
              </a:ext>
            </a:extLst>
          </p:cNvPr>
          <p:cNvSpPr>
            <a:spLocks noChangeAspect="1"/>
          </p:cNvSpPr>
          <p:nvPr/>
        </p:nvSpPr>
        <p:spPr>
          <a:xfrm>
            <a:off x="10451456" y="3713243"/>
            <a:ext cx="1045440" cy="10454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57607" dist="50800" dir="2700000" sx="97000" sy="97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677"/>
                </a:solidFill>
                <a:effectLst/>
                <a:uLnTx/>
                <a:uFillTx/>
                <a:latin typeface="Oswald SemiBold"/>
                <a:ea typeface="+mn-ea"/>
                <a:cs typeface="+mn-cs"/>
              </a:rPr>
              <a:t>DEMAND POWER</a:t>
            </a:r>
            <a:endParaRPr kumimoji="0" lang="el-GR" sz="1600" b="0" i="0" u="none" strike="noStrike" kern="1200" cap="none" spc="0" normalizeH="0" baseline="0" noProof="0" dirty="0">
              <a:ln>
                <a:noFill/>
              </a:ln>
              <a:solidFill>
                <a:srgbClr val="002677"/>
              </a:solidFill>
              <a:effectLst/>
              <a:uLnTx/>
              <a:uFillTx/>
              <a:latin typeface="Oswald Light"/>
              <a:ea typeface="+mn-ea"/>
              <a:cs typeface="+mn-cs"/>
            </a:endParaRPr>
          </a:p>
        </p:txBody>
      </p:sp>
      <p:sp>
        <p:nvSpPr>
          <p:cNvPr id="209" name="Oval 335">
            <a:extLst>
              <a:ext uri="{FF2B5EF4-FFF2-40B4-BE49-F238E27FC236}">
                <a16:creationId xmlns:a16="http://schemas.microsoft.com/office/drawing/2014/main" id="{CB4E07B3-1CE2-4CCE-B97E-FB7C9B5E55F5}"/>
              </a:ext>
            </a:extLst>
          </p:cNvPr>
          <p:cNvSpPr>
            <a:spLocks noChangeAspect="1"/>
          </p:cNvSpPr>
          <p:nvPr/>
        </p:nvSpPr>
        <p:spPr>
          <a:xfrm>
            <a:off x="8742844" y="3803042"/>
            <a:ext cx="1149984" cy="114998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7607" dist="50800" dir="2700000" sx="97000" sy="97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2677"/>
                </a:solidFill>
                <a:effectLst/>
                <a:uLnTx/>
                <a:uFillTx/>
                <a:latin typeface="Oswald SemiBold"/>
                <a:ea typeface="+mn-ea"/>
                <a:cs typeface="+mn-cs"/>
              </a:rPr>
              <a:t>SALIENCE</a:t>
            </a:r>
            <a:endParaRPr kumimoji="0" lang="el-GR" sz="1200" b="0" i="0" u="none" strike="noStrike" kern="1200" cap="none" spc="0" normalizeH="0" baseline="0" noProof="0">
              <a:ln>
                <a:noFill/>
              </a:ln>
              <a:solidFill>
                <a:srgbClr val="002677"/>
              </a:solidFill>
              <a:effectLst/>
              <a:uLnTx/>
              <a:uFillTx/>
              <a:latin typeface="Oswald Light"/>
              <a:ea typeface="+mn-ea"/>
              <a:cs typeface="+mn-cs"/>
            </a:endParaRPr>
          </a:p>
        </p:txBody>
      </p:sp>
      <p:sp>
        <p:nvSpPr>
          <p:cNvPr id="211" name="Oval 336">
            <a:extLst>
              <a:ext uri="{FF2B5EF4-FFF2-40B4-BE49-F238E27FC236}">
                <a16:creationId xmlns:a16="http://schemas.microsoft.com/office/drawing/2014/main" id="{0F9D4A3C-7BEE-4DB7-9A35-FBDF2A8B9B5C}"/>
              </a:ext>
            </a:extLst>
          </p:cNvPr>
          <p:cNvSpPr>
            <a:spLocks noChangeAspect="1"/>
          </p:cNvSpPr>
          <p:nvPr/>
        </p:nvSpPr>
        <p:spPr>
          <a:xfrm>
            <a:off x="8763980" y="5269582"/>
            <a:ext cx="1149984" cy="114998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57607" dist="50800" dir="2700000" sx="97000" sy="97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2677"/>
                </a:solidFill>
                <a:effectLst/>
                <a:uLnTx/>
                <a:uFillTx/>
                <a:latin typeface="Oswald SemiBold"/>
                <a:ea typeface="+mn-ea"/>
                <a:cs typeface="+mn-cs"/>
              </a:rPr>
              <a:t>DIFFERENCE</a:t>
            </a:r>
            <a:endParaRPr kumimoji="0" lang="el-GR" sz="1200" b="0" i="0" u="none" strike="noStrike" kern="1200" cap="none" spc="0" normalizeH="0" baseline="0" noProof="0">
              <a:ln>
                <a:noFill/>
              </a:ln>
              <a:solidFill>
                <a:srgbClr val="002677"/>
              </a:solidFill>
              <a:effectLst/>
              <a:uLnTx/>
              <a:uFillTx/>
              <a:latin typeface="Oswald Light"/>
              <a:ea typeface="+mn-ea"/>
              <a:cs typeface="+mn-cs"/>
            </a:endParaRPr>
          </a:p>
        </p:txBody>
      </p:sp>
      <p:sp>
        <p:nvSpPr>
          <p:cNvPr id="212" name="Oval 337">
            <a:extLst>
              <a:ext uri="{FF2B5EF4-FFF2-40B4-BE49-F238E27FC236}">
                <a16:creationId xmlns:a16="http://schemas.microsoft.com/office/drawing/2014/main" id="{ACC374B9-DCF8-4796-8D6A-B3F912E46244}"/>
              </a:ext>
            </a:extLst>
          </p:cNvPr>
          <p:cNvSpPr>
            <a:spLocks noChangeAspect="1"/>
          </p:cNvSpPr>
          <p:nvPr/>
        </p:nvSpPr>
        <p:spPr>
          <a:xfrm>
            <a:off x="8731901" y="2336503"/>
            <a:ext cx="1149984" cy="114998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7607" dist="50800" dir="2700000" sx="97000" sy="97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2677"/>
                </a:solidFill>
                <a:effectLst/>
                <a:uLnTx/>
                <a:uFillTx/>
                <a:latin typeface="Oswald SemiBold"/>
                <a:ea typeface="+mn-ea"/>
                <a:cs typeface="+mn-cs"/>
              </a:rPr>
              <a:t>MEANINGFUL</a:t>
            </a:r>
            <a:endParaRPr kumimoji="0" lang="el-GR" sz="1100" b="0" i="0" u="none" strike="noStrike" kern="1200" cap="none" spc="0" normalizeH="0" baseline="0" noProof="0">
              <a:ln>
                <a:noFill/>
              </a:ln>
              <a:solidFill>
                <a:srgbClr val="002677"/>
              </a:solidFill>
              <a:effectLst/>
              <a:uLnTx/>
              <a:uFillTx/>
              <a:latin typeface="Oswald Light"/>
              <a:ea typeface="+mn-ea"/>
              <a:cs typeface="+mn-cs"/>
            </a:endParaRPr>
          </a:p>
        </p:txBody>
      </p:sp>
      <p:sp>
        <p:nvSpPr>
          <p:cNvPr id="213" name="Oval 347">
            <a:extLst>
              <a:ext uri="{FF2B5EF4-FFF2-40B4-BE49-F238E27FC236}">
                <a16:creationId xmlns:a16="http://schemas.microsoft.com/office/drawing/2014/main" id="{824722BD-1726-4BD3-AA1A-E00A42BA7524}"/>
              </a:ext>
            </a:extLst>
          </p:cNvPr>
          <p:cNvSpPr>
            <a:spLocks noChangeAspect="1"/>
          </p:cNvSpPr>
          <p:nvPr/>
        </p:nvSpPr>
        <p:spPr>
          <a:xfrm>
            <a:off x="6882415" y="5674681"/>
            <a:ext cx="1045440" cy="10454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57607" dist="50800" dir="2700000" sx="97000" sy="97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2677"/>
                </a:solidFill>
                <a:effectLst/>
                <a:uLnTx/>
                <a:uFillTx/>
                <a:latin typeface="Oswald SemiBold"/>
                <a:ea typeface="+mn-ea"/>
                <a:cs typeface="+mn-cs"/>
              </a:rPr>
              <a:t>SOFT FUNCTIONAL</a:t>
            </a:r>
            <a:endParaRPr kumimoji="0" lang="el-GR" sz="1100" b="0" i="0" u="none" strike="noStrike" kern="1200" cap="none" spc="0" normalizeH="0" baseline="0" noProof="0">
              <a:ln>
                <a:noFill/>
              </a:ln>
              <a:solidFill>
                <a:srgbClr val="002677"/>
              </a:solidFill>
              <a:effectLst/>
              <a:uLnTx/>
              <a:uFillTx/>
              <a:latin typeface="Oswald Light"/>
              <a:ea typeface="+mn-ea"/>
              <a:cs typeface="+mn-cs"/>
            </a:endParaRPr>
          </a:p>
        </p:txBody>
      </p:sp>
      <p:sp>
        <p:nvSpPr>
          <p:cNvPr id="214" name="Oval 348">
            <a:extLst>
              <a:ext uri="{FF2B5EF4-FFF2-40B4-BE49-F238E27FC236}">
                <a16:creationId xmlns:a16="http://schemas.microsoft.com/office/drawing/2014/main" id="{B5F41537-7F11-4EAD-81F0-F000331D1F76}"/>
              </a:ext>
            </a:extLst>
          </p:cNvPr>
          <p:cNvSpPr>
            <a:spLocks noChangeAspect="1"/>
          </p:cNvSpPr>
          <p:nvPr/>
        </p:nvSpPr>
        <p:spPr>
          <a:xfrm>
            <a:off x="7281431" y="3185932"/>
            <a:ext cx="1045440" cy="104544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7607" dist="50800" dir="2700000" sx="97000" sy="97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2677"/>
                </a:solidFill>
                <a:effectLst/>
                <a:uLnTx/>
                <a:uFillTx/>
                <a:latin typeface="Oswald SemiBold"/>
                <a:ea typeface="+mn-ea"/>
                <a:cs typeface="+mn-cs"/>
              </a:rPr>
              <a:t>INNOVATION</a:t>
            </a:r>
            <a:endParaRPr kumimoji="0" lang="el-GR" sz="1100" b="0" i="0" u="none" strike="noStrike" kern="1200" cap="none" spc="0" normalizeH="0" baseline="0" noProof="0" dirty="0">
              <a:ln>
                <a:noFill/>
              </a:ln>
              <a:solidFill>
                <a:srgbClr val="002677"/>
              </a:solidFill>
              <a:effectLst/>
              <a:uLnTx/>
              <a:uFillTx/>
              <a:latin typeface="Oswald Light"/>
              <a:ea typeface="+mn-ea"/>
              <a:cs typeface="+mn-cs"/>
            </a:endParaRPr>
          </a:p>
        </p:txBody>
      </p:sp>
      <p:sp>
        <p:nvSpPr>
          <p:cNvPr id="215" name="Oval 349">
            <a:extLst>
              <a:ext uri="{FF2B5EF4-FFF2-40B4-BE49-F238E27FC236}">
                <a16:creationId xmlns:a16="http://schemas.microsoft.com/office/drawing/2014/main" id="{45792459-BD9D-4352-BBEB-F173575AEB32}"/>
              </a:ext>
            </a:extLst>
          </p:cNvPr>
          <p:cNvSpPr>
            <a:spLocks noChangeAspect="1"/>
          </p:cNvSpPr>
          <p:nvPr/>
        </p:nvSpPr>
        <p:spPr>
          <a:xfrm>
            <a:off x="7006151" y="846855"/>
            <a:ext cx="950400" cy="95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7607" dist="50800" dir="2700000" sx="97000" sy="97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2677"/>
                </a:solidFill>
                <a:effectLst/>
                <a:uLnTx/>
                <a:uFillTx/>
                <a:latin typeface="Oswald SemiBold"/>
                <a:ea typeface="+mn-ea"/>
                <a:cs typeface="+mn-cs"/>
              </a:rPr>
              <a:t>TASTE &amp; TEXTURE</a:t>
            </a:r>
            <a:endParaRPr kumimoji="0" lang="el-GR" sz="1100" b="0" i="0" u="none" strike="noStrike" kern="1200" cap="none" spc="0" normalizeH="0" baseline="0" noProof="0">
              <a:ln>
                <a:noFill/>
              </a:ln>
              <a:solidFill>
                <a:srgbClr val="002677"/>
              </a:solidFill>
              <a:effectLst/>
              <a:uLnTx/>
              <a:uFillTx/>
              <a:latin typeface="Oswald Light"/>
              <a:ea typeface="+mn-ea"/>
              <a:cs typeface="+mn-cs"/>
            </a:endParaRPr>
          </a:p>
        </p:txBody>
      </p:sp>
      <p:sp>
        <p:nvSpPr>
          <p:cNvPr id="216" name="Oval 350">
            <a:extLst>
              <a:ext uri="{FF2B5EF4-FFF2-40B4-BE49-F238E27FC236}">
                <a16:creationId xmlns:a16="http://schemas.microsoft.com/office/drawing/2014/main" id="{33B879F2-5F9F-4AE6-BDE4-7DDB1001CAED}"/>
              </a:ext>
            </a:extLst>
          </p:cNvPr>
          <p:cNvSpPr>
            <a:spLocks noChangeAspect="1"/>
          </p:cNvSpPr>
          <p:nvPr/>
        </p:nvSpPr>
        <p:spPr>
          <a:xfrm>
            <a:off x="4883894" y="4466555"/>
            <a:ext cx="1264982" cy="126498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7607" dist="50800" dir="2700000" sx="97000" sy="97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2677"/>
                </a:solidFill>
                <a:effectLst/>
                <a:uLnTx/>
                <a:uFillTx/>
                <a:latin typeface="Oswald SemiBold"/>
                <a:ea typeface="+mn-ea"/>
                <a:cs typeface="+mn-cs"/>
              </a:rPr>
              <a:t>SUSTAINABILITY</a:t>
            </a:r>
            <a:endParaRPr kumimoji="0" lang="el-GR" sz="1050" b="0" i="0" u="none" strike="noStrike" kern="1200" cap="none" spc="0" normalizeH="0" baseline="0" noProof="0">
              <a:ln>
                <a:noFill/>
              </a:ln>
              <a:solidFill>
                <a:srgbClr val="002677"/>
              </a:solidFill>
              <a:effectLst/>
              <a:uLnTx/>
              <a:uFillTx/>
              <a:latin typeface="Oswald Light"/>
              <a:ea typeface="+mn-ea"/>
              <a:cs typeface="+mn-cs"/>
            </a:endParaRPr>
          </a:p>
        </p:txBody>
      </p:sp>
      <p:sp>
        <p:nvSpPr>
          <p:cNvPr id="217" name="Oval 417">
            <a:extLst>
              <a:ext uri="{FF2B5EF4-FFF2-40B4-BE49-F238E27FC236}">
                <a16:creationId xmlns:a16="http://schemas.microsoft.com/office/drawing/2014/main" id="{610E3F79-0EA5-478F-A452-D1BBA7BE7FDA}"/>
              </a:ext>
            </a:extLst>
          </p:cNvPr>
          <p:cNvSpPr>
            <a:spLocks noChangeAspect="1"/>
          </p:cNvSpPr>
          <p:nvPr/>
        </p:nvSpPr>
        <p:spPr>
          <a:xfrm>
            <a:off x="2164156" y="5613065"/>
            <a:ext cx="864000" cy="864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57607" dist="50800" dir="2700000" sx="97000" sy="97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2677"/>
                </a:solidFill>
                <a:effectLst/>
                <a:uLnTx/>
                <a:uFillTx/>
                <a:latin typeface="Oswald SemiBold"/>
                <a:ea typeface="+mn-ea"/>
                <a:cs typeface="+mn-cs"/>
              </a:rPr>
              <a:t>IMMUNE SYSTEM</a:t>
            </a:r>
            <a:endParaRPr kumimoji="0" lang="el-GR" sz="1100" b="0" i="0" u="none" strike="noStrike" kern="1200" cap="none" spc="0" normalizeH="0" baseline="0" noProof="0" dirty="0">
              <a:ln>
                <a:noFill/>
              </a:ln>
              <a:solidFill>
                <a:srgbClr val="002677"/>
              </a:solidFill>
              <a:effectLst/>
              <a:uLnTx/>
              <a:uFillTx/>
              <a:latin typeface="Oswald Light"/>
              <a:ea typeface="+mn-ea"/>
              <a:cs typeface="+mn-cs"/>
            </a:endParaRPr>
          </a:p>
        </p:txBody>
      </p:sp>
      <p:sp>
        <p:nvSpPr>
          <p:cNvPr id="218" name="Oval 418">
            <a:extLst>
              <a:ext uri="{FF2B5EF4-FFF2-40B4-BE49-F238E27FC236}">
                <a16:creationId xmlns:a16="http://schemas.microsoft.com/office/drawing/2014/main" id="{54EB5096-61DC-4D94-9CF6-5479D9EC8E51}"/>
              </a:ext>
            </a:extLst>
          </p:cNvPr>
          <p:cNvSpPr>
            <a:spLocks noChangeAspect="1"/>
          </p:cNvSpPr>
          <p:nvPr/>
        </p:nvSpPr>
        <p:spPr>
          <a:xfrm>
            <a:off x="317868" y="4134585"/>
            <a:ext cx="864000" cy="864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57607" dist="50800" dir="2700000" sx="97000" sy="97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2677"/>
                </a:solidFill>
                <a:effectLst/>
                <a:uLnTx/>
                <a:uFillTx/>
                <a:latin typeface="Oswald SemiBold"/>
                <a:ea typeface="+mn-ea"/>
                <a:cs typeface="+mn-cs"/>
              </a:rPr>
              <a:t>GUT HEALTH</a:t>
            </a:r>
            <a:endParaRPr kumimoji="0" lang="el-GR" sz="1100" b="0" i="0" u="none" strike="noStrike" kern="1200" cap="none" spc="0" normalizeH="0" baseline="0" noProof="0">
              <a:ln>
                <a:noFill/>
              </a:ln>
              <a:solidFill>
                <a:srgbClr val="002677"/>
              </a:solidFill>
              <a:effectLst/>
              <a:uLnTx/>
              <a:uFillTx/>
              <a:latin typeface="Oswald Light"/>
              <a:ea typeface="+mn-ea"/>
              <a:cs typeface="+mn-cs"/>
            </a:endParaRPr>
          </a:p>
        </p:txBody>
      </p:sp>
      <p:sp>
        <p:nvSpPr>
          <p:cNvPr id="219" name="Oval 420">
            <a:extLst>
              <a:ext uri="{FF2B5EF4-FFF2-40B4-BE49-F238E27FC236}">
                <a16:creationId xmlns:a16="http://schemas.microsoft.com/office/drawing/2014/main" id="{C3D2402D-66B9-495C-A088-66BC27AABC99}"/>
              </a:ext>
            </a:extLst>
          </p:cNvPr>
          <p:cNvSpPr>
            <a:spLocks noChangeAspect="1"/>
          </p:cNvSpPr>
          <p:nvPr/>
        </p:nvSpPr>
        <p:spPr>
          <a:xfrm>
            <a:off x="1837524" y="3178549"/>
            <a:ext cx="864000" cy="864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7607" dist="50800" dir="2700000" sx="97000" sy="97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2677"/>
                </a:solidFill>
                <a:effectLst/>
                <a:uLnTx/>
                <a:uFillTx/>
                <a:latin typeface="Oswald SemiBold"/>
                <a:ea typeface="+mn-ea"/>
                <a:cs typeface="+mn-cs"/>
              </a:rPr>
              <a:t>ORIGIN</a:t>
            </a:r>
            <a:endParaRPr kumimoji="0" lang="el-GR" sz="1100" b="0" i="0" u="none" strike="noStrike" kern="1200" cap="none" spc="0" normalizeH="0" baseline="0" noProof="0">
              <a:ln>
                <a:noFill/>
              </a:ln>
              <a:solidFill>
                <a:srgbClr val="002677"/>
              </a:solidFill>
              <a:effectLst/>
              <a:uLnTx/>
              <a:uFillTx/>
              <a:latin typeface="Oswald Light"/>
              <a:ea typeface="+mn-ea"/>
              <a:cs typeface="+mn-cs"/>
            </a:endParaRPr>
          </a:p>
        </p:txBody>
      </p:sp>
      <p:sp>
        <p:nvSpPr>
          <p:cNvPr id="220" name="Oval 421">
            <a:extLst>
              <a:ext uri="{FF2B5EF4-FFF2-40B4-BE49-F238E27FC236}">
                <a16:creationId xmlns:a16="http://schemas.microsoft.com/office/drawing/2014/main" id="{BCC2DC41-2CB3-47F9-B35B-1570B6810767}"/>
              </a:ext>
            </a:extLst>
          </p:cNvPr>
          <p:cNvSpPr>
            <a:spLocks noChangeAspect="1"/>
          </p:cNvSpPr>
          <p:nvPr/>
        </p:nvSpPr>
        <p:spPr>
          <a:xfrm>
            <a:off x="5680882" y="67172"/>
            <a:ext cx="864000" cy="864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7607" dist="50800" dir="2700000" sx="97000" sy="97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2677"/>
                </a:solidFill>
                <a:effectLst/>
                <a:uLnTx/>
                <a:uFillTx/>
                <a:latin typeface="Oswald SemiBold"/>
                <a:ea typeface="+mn-ea"/>
                <a:cs typeface="+mn-cs"/>
              </a:rPr>
              <a:t>MOBILITY</a:t>
            </a:r>
            <a:endParaRPr kumimoji="0" lang="el-GR" sz="1100" b="0" i="0" u="none" strike="noStrike" kern="1200" cap="none" spc="0" normalizeH="0" baseline="0" noProof="0" dirty="0">
              <a:ln>
                <a:noFill/>
              </a:ln>
              <a:solidFill>
                <a:srgbClr val="002677"/>
              </a:solidFill>
              <a:effectLst/>
              <a:uLnTx/>
              <a:uFillTx/>
              <a:latin typeface="Oswald Light"/>
              <a:ea typeface="+mn-ea"/>
              <a:cs typeface="+mn-cs"/>
            </a:endParaRPr>
          </a:p>
        </p:txBody>
      </p:sp>
      <p:sp>
        <p:nvSpPr>
          <p:cNvPr id="221" name="Oval 422">
            <a:extLst>
              <a:ext uri="{FF2B5EF4-FFF2-40B4-BE49-F238E27FC236}">
                <a16:creationId xmlns:a16="http://schemas.microsoft.com/office/drawing/2014/main" id="{A07EF419-DD78-4BCE-A3A9-60771A59C364}"/>
              </a:ext>
            </a:extLst>
          </p:cNvPr>
          <p:cNvSpPr>
            <a:spLocks noChangeAspect="1"/>
          </p:cNvSpPr>
          <p:nvPr/>
        </p:nvSpPr>
        <p:spPr>
          <a:xfrm>
            <a:off x="3176158" y="2872545"/>
            <a:ext cx="1149984" cy="114998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7607" dist="50800" dir="2700000" sx="97000" sy="97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2677"/>
                </a:solidFill>
                <a:effectLst/>
                <a:uLnTx/>
                <a:uFillTx/>
                <a:latin typeface="Oswald SemiBold"/>
                <a:ea typeface="+mn-ea"/>
                <a:cs typeface="+mn-cs"/>
              </a:rPr>
              <a:t>GENERAL HEALTH</a:t>
            </a:r>
            <a:endParaRPr kumimoji="0" lang="el-GR" sz="1100" b="0" i="0" u="none" strike="noStrike" kern="1200" cap="none" spc="0" normalizeH="0" baseline="0" noProof="0" dirty="0">
              <a:ln>
                <a:noFill/>
              </a:ln>
              <a:solidFill>
                <a:srgbClr val="002677"/>
              </a:solidFill>
              <a:effectLst/>
              <a:uLnTx/>
              <a:uFillTx/>
              <a:latin typeface="Oswald Light"/>
              <a:ea typeface="+mn-ea"/>
              <a:cs typeface="+mn-cs"/>
            </a:endParaRPr>
          </a:p>
        </p:txBody>
      </p:sp>
      <p:sp>
        <p:nvSpPr>
          <p:cNvPr id="222" name="Oval 423">
            <a:extLst>
              <a:ext uri="{FF2B5EF4-FFF2-40B4-BE49-F238E27FC236}">
                <a16:creationId xmlns:a16="http://schemas.microsoft.com/office/drawing/2014/main" id="{C5865E66-C742-45B9-9BE9-6120D750BDC0}"/>
              </a:ext>
            </a:extLst>
          </p:cNvPr>
          <p:cNvSpPr>
            <a:spLocks noChangeAspect="1"/>
          </p:cNvSpPr>
          <p:nvPr/>
        </p:nvSpPr>
        <p:spPr>
          <a:xfrm>
            <a:off x="3932590" y="1629570"/>
            <a:ext cx="864000" cy="864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7607" dist="50800" dir="2700000" sx="97000" sy="97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2677"/>
                </a:solidFill>
                <a:effectLst/>
                <a:uLnTx/>
                <a:uFillTx/>
                <a:latin typeface="Oswald SemiBold"/>
                <a:ea typeface="+mn-ea"/>
                <a:cs typeface="+mn-cs"/>
              </a:rPr>
              <a:t>RANGE</a:t>
            </a:r>
            <a:endParaRPr kumimoji="0" lang="el-GR" sz="1100" b="0" i="0" u="none" strike="noStrike" kern="1200" cap="none" spc="0" normalizeH="0" baseline="0" noProof="0">
              <a:ln>
                <a:noFill/>
              </a:ln>
              <a:solidFill>
                <a:srgbClr val="002677"/>
              </a:solidFill>
              <a:effectLst/>
              <a:uLnTx/>
              <a:uFillTx/>
              <a:latin typeface="Oswald Light"/>
              <a:ea typeface="+mn-ea"/>
              <a:cs typeface="+mn-cs"/>
            </a:endParaRPr>
          </a:p>
        </p:txBody>
      </p:sp>
      <p:sp>
        <p:nvSpPr>
          <p:cNvPr id="223" name="Oval 424">
            <a:extLst>
              <a:ext uri="{FF2B5EF4-FFF2-40B4-BE49-F238E27FC236}">
                <a16:creationId xmlns:a16="http://schemas.microsoft.com/office/drawing/2014/main" id="{C484ED97-9448-4AC7-8DF0-BEA065E3AF85}"/>
              </a:ext>
            </a:extLst>
          </p:cNvPr>
          <p:cNvSpPr>
            <a:spLocks noChangeAspect="1"/>
          </p:cNvSpPr>
          <p:nvPr/>
        </p:nvSpPr>
        <p:spPr>
          <a:xfrm>
            <a:off x="5717967" y="3203832"/>
            <a:ext cx="1045440" cy="104544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7607" dist="50800" dir="2700000" sx="97000" sy="97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2677"/>
                </a:solidFill>
                <a:effectLst/>
                <a:uLnTx/>
                <a:uFillTx/>
                <a:latin typeface="Oswald SemiBold"/>
                <a:ea typeface="+mn-ea"/>
                <a:cs typeface="+mn-cs"/>
              </a:rPr>
              <a:t>PACKAGING</a:t>
            </a:r>
            <a:endParaRPr kumimoji="0" lang="el-GR" sz="1100" b="0" i="0" u="none" strike="noStrike" kern="1200" cap="none" spc="0" normalizeH="0" baseline="0" noProof="0" dirty="0">
              <a:ln>
                <a:noFill/>
              </a:ln>
              <a:solidFill>
                <a:srgbClr val="002677"/>
              </a:solidFill>
              <a:effectLst/>
              <a:uLnTx/>
              <a:uFillTx/>
              <a:latin typeface="Oswald Light"/>
              <a:ea typeface="+mn-ea"/>
              <a:cs typeface="+mn-cs"/>
            </a:endParaRPr>
          </a:p>
        </p:txBody>
      </p:sp>
      <p:sp>
        <p:nvSpPr>
          <p:cNvPr id="224" name="Oval 471">
            <a:extLst>
              <a:ext uri="{FF2B5EF4-FFF2-40B4-BE49-F238E27FC236}">
                <a16:creationId xmlns:a16="http://schemas.microsoft.com/office/drawing/2014/main" id="{289F2F29-CD78-4EAA-8601-B1D65C37DFDB}"/>
              </a:ext>
            </a:extLst>
          </p:cNvPr>
          <p:cNvSpPr>
            <a:spLocks noChangeAspect="1"/>
          </p:cNvSpPr>
          <p:nvPr/>
        </p:nvSpPr>
        <p:spPr>
          <a:xfrm>
            <a:off x="3601763" y="141086"/>
            <a:ext cx="1045440" cy="104544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7607" dist="50800" dir="2700000" sx="97000" sy="97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2677"/>
                </a:solidFill>
                <a:effectLst/>
                <a:uLnTx/>
                <a:uFillTx/>
                <a:latin typeface="Oswald SemiBold"/>
                <a:ea typeface="+mn-ea"/>
                <a:cs typeface="+mn-cs"/>
              </a:rPr>
              <a:t>FULFILLMENT</a:t>
            </a:r>
            <a:endParaRPr kumimoji="0" lang="el-GR" sz="1050" b="0" i="0" u="none" strike="noStrike" kern="1200" cap="none" spc="0" normalizeH="0" baseline="0" noProof="0">
              <a:ln>
                <a:noFill/>
              </a:ln>
              <a:solidFill>
                <a:srgbClr val="002677"/>
              </a:solidFill>
              <a:effectLst/>
              <a:uLnTx/>
              <a:uFillTx/>
              <a:latin typeface="Oswald Light"/>
              <a:ea typeface="+mn-ea"/>
              <a:cs typeface="+mn-cs"/>
            </a:endParaRPr>
          </a:p>
        </p:txBody>
      </p:sp>
      <p:sp>
        <p:nvSpPr>
          <p:cNvPr id="225" name="Oval 425">
            <a:extLst>
              <a:ext uri="{FF2B5EF4-FFF2-40B4-BE49-F238E27FC236}">
                <a16:creationId xmlns:a16="http://schemas.microsoft.com/office/drawing/2014/main" id="{0AFE36D3-C1AE-4F22-9AB5-6D38EDB2BDAD}"/>
              </a:ext>
            </a:extLst>
          </p:cNvPr>
          <p:cNvSpPr>
            <a:spLocks noChangeAspect="1"/>
          </p:cNvSpPr>
          <p:nvPr/>
        </p:nvSpPr>
        <p:spPr>
          <a:xfrm>
            <a:off x="5777098" y="1979680"/>
            <a:ext cx="950400" cy="95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7607" dist="50800" dir="2700000" sx="97000" sy="97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2677"/>
                </a:solidFill>
                <a:effectLst/>
                <a:uLnTx/>
                <a:uFillTx/>
                <a:latin typeface="Oswald SemiBold"/>
                <a:ea typeface="+mn-ea"/>
                <a:cs typeface="+mn-cs"/>
              </a:rPr>
              <a:t>EVERYDAY FAMILY</a:t>
            </a:r>
            <a:endParaRPr kumimoji="0" lang="el-GR" sz="1100" b="0" i="0" u="none" strike="noStrike" kern="1200" cap="none" spc="0" normalizeH="0" baseline="0" noProof="0">
              <a:ln>
                <a:noFill/>
              </a:ln>
              <a:solidFill>
                <a:srgbClr val="002677"/>
              </a:solidFill>
              <a:effectLst/>
              <a:uLnTx/>
              <a:uFillTx/>
              <a:latin typeface="Oswald Light"/>
              <a:ea typeface="+mn-ea"/>
              <a:cs typeface="+mn-cs"/>
            </a:endParaRPr>
          </a:p>
        </p:txBody>
      </p:sp>
      <p:sp>
        <p:nvSpPr>
          <p:cNvPr id="226" name="Oval 667">
            <a:extLst>
              <a:ext uri="{FF2B5EF4-FFF2-40B4-BE49-F238E27FC236}">
                <a16:creationId xmlns:a16="http://schemas.microsoft.com/office/drawing/2014/main" id="{E63E4FF1-4190-4B37-8657-58B851B2D8F7}"/>
              </a:ext>
            </a:extLst>
          </p:cNvPr>
          <p:cNvSpPr>
            <a:spLocks noChangeAspect="1"/>
          </p:cNvSpPr>
          <p:nvPr/>
        </p:nvSpPr>
        <p:spPr>
          <a:xfrm>
            <a:off x="2109990" y="4171909"/>
            <a:ext cx="1045440" cy="104544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7607" dist="50800" dir="2700000" sx="97000" sy="97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2677"/>
                </a:solidFill>
                <a:effectLst/>
                <a:uLnTx/>
                <a:uFillTx/>
                <a:latin typeface="Oswald SemiBold"/>
                <a:ea typeface="+mn-ea"/>
                <a:cs typeface="+mn-cs"/>
              </a:rPr>
              <a:t>NATURAL INGREDIENTS</a:t>
            </a:r>
            <a:endParaRPr kumimoji="0" lang="el-GR" sz="1000" b="0" i="0" u="none" strike="noStrike" kern="1200" cap="none" spc="0" normalizeH="0" baseline="0" noProof="0">
              <a:ln>
                <a:noFill/>
              </a:ln>
              <a:solidFill>
                <a:srgbClr val="002677"/>
              </a:solidFill>
              <a:effectLst/>
              <a:uLnTx/>
              <a:uFillTx/>
              <a:latin typeface="Oswald Light"/>
              <a:ea typeface="+mn-ea"/>
              <a:cs typeface="+mn-cs"/>
            </a:endParaRPr>
          </a:p>
        </p:txBody>
      </p:sp>
      <p:sp>
        <p:nvSpPr>
          <p:cNvPr id="227" name="Oval 668">
            <a:extLst>
              <a:ext uri="{FF2B5EF4-FFF2-40B4-BE49-F238E27FC236}">
                <a16:creationId xmlns:a16="http://schemas.microsoft.com/office/drawing/2014/main" id="{88B16114-0CAC-44E2-84A3-7D7411699D95}"/>
              </a:ext>
            </a:extLst>
          </p:cNvPr>
          <p:cNvSpPr>
            <a:spLocks noChangeAspect="1"/>
          </p:cNvSpPr>
          <p:nvPr/>
        </p:nvSpPr>
        <p:spPr>
          <a:xfrm>
            <a:off x="1710994" y="1058885"/>
            <a:ext cx="864000" cy="864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7607" dist="50800" dir="2700000" sx="97000" sy="97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2677"/>
                </a:solidFill>
                <a:effectLst/>
                <a:uLnTx/>
                <a:uFillTx/>
                <a:latin typeface="Oswald SemiBold"/>
                <a:ea typeface="+mn-ea"/>
                <a:cs typeface="+mn-cs"/>
              </a:rPr>
              <a:t>START OF THE DAY</a:t>
            </a:r>
            <a:endParaRPr kumimoji="0" lang="el-GR" sz="1100" b="0" i="0" u="none" strike="noStrike" kern="1200" cap="none" spc="0" normalizeH="0" baseline="0" noProof="0" dirty="0">
              <a:ln>
                <a:noFill/>
              </a:ln>
              <a:solidFill>
                <a:srgbClr val="002677"/>
              </a:solidFill>
              <a:effectLst/>
              <a:uLnTx/>
              <a:uFillTx/>
              <a:latin typeface="Oswald Light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AEAF9A1-D131-48E5-ACBA-6CEF7CA3CB29}"/>
              </a:ext>
            </a:extLst>
          </p:cNvPr>
          <p:cNvSpPr/>
          <p:nvPr/>
        </p:nvSpPr>
        <p:spPr bwMode="ltGray">
          <a:xfrm>
            <a:off x="10102724" y="6130749"/>
            <a:ext cx="417781" cy="255134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5" name="TextBox 57">
            <a:extLst>
              <a:ext uri="{FF2B5EF4-FFF2-40B4-BE49-F238E27FC236}">
                <a16:creationId xmlns:a16="http://schemas.microsoft.com/office/drawing/2014/main" id="{B00EC822-C40E-48BD-ACCE-60BEE79A6FBF}"/>
              </a:ext>
            </a:extLst>
          </p:cNvPr>
          <p:cNvSpPr txBox="1"/>
          <p:nvPr/>
        </p:nvSpPr>
        <p:spPr>
          <a:xfrm>
            <a:off x="10642201" y="6173002"/>
            <a:ext cx="1836346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Light"/>
                <a:ea typeface="+mn-ea"/>
                <a:cs typeface="+mn-cs"/>
              </a:rPr>
              <a:t>Point shift in lever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C596F15-C78F-404B-B0AA-F13328AEE428}"/>
              </a:ext>
            </a:extLst>
          </p:cNvPr>
          <p:cNvSpPr/>
          <p:nvPr/>
        </p:nvSpPr>
        <p:spPr bwMode="ltGray">
          <a:xfrm>
            <a:off x="10102724" y="6440308"/>
            <a:ext cx="417600" cy="255134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B494">
                  <a:lumMod val="5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7" name="TextBox 59">
            <a:extLst>
              <a:ext uri="{FF2B5EF4-FFF2-40B4-BE49-F238E27FC236}">
                <a16:creationId xmlns:a16="http://schemas.microsoft.com/office/drawing/2014/main" id="{E6BCD3D3-F696-4A24-AB43-80D91291C28F}"/>
              </a:ext>
            </a:extLst>
          </p:cNvPr>
          <p:cNvSpPr txBox="1"/>
          <p:nvPr/>
        </p:nvSpPr>
        <p:spPr>
          <a:xfrm>
            <a:off x="10642201" y="6493777"/>
            <a:ext cx="183634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Light"/>
                <a:ea typeface="+mn-ea"/>
                <a:cs typeface="+mn-cs"/>
              </a:rPr>
              <a:t>Simulated increase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575756D-6EE2-41DF-8754-5871539FF302}"/>
              </a:ext>
            </a:extLst>
          </p:cNvPr>
          <p:cNvSpPr/>
          <p:nvPr/>
        </p:nvSpPr>
        <p:spPr bwMode="ltGray">
          <a:xfrm>
            <a:off x="530732" y="3993111"/>
            <a:ext cx="648000" cy="360000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+5pts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1A03D0C-86A6-422A-944C-51C03F38FCB9}"/>
              </a:ext>
            </a:extLst>
          </p:cNvPr>
          <p:cNvSpPr/>
          <p:nvPr/>
        </p:nvSpPr>
        <p:spPr bwMode="ltGray">
          <a:xfrm>
            <a:off x="9265939" y="5168492"/>
            <a:ext cx="648000" cy="36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00B600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+2,4 pts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C5B3FBC-60C9-4014-82D4-86CA5881E3E9}"/>
              </a:ext>
            </a:extLst>
          </p:cNvPr>
          <p:cNvSpPr/>
          <p:nvPr/>
        </p:nvSpPr>
        <p:spPr bwMode="ltGray">
          <a:xfrm>
            <a:off x="10875614" y="3540841"/>
            <a:ext cx="648000" cy="36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00B600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+1,5 pts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93002F8-15A2-45D5-B942-736A007AA2E6}"/>
              </a:ext>
            </a:extLst>
          </p:cNvPr>
          <p:cNvSpPr/>
          <p:nvPr/>
        </p:nvSpPr>
        <p:spPr bwMode="ltGray">
          <a:xfrm>
            <a:off x="2620800" y="5515200"/>
            <a:ext cx="648000" cy="360000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+5pts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5D7B15E-F72C-4DC8-9728-C38B250E8A1F}"/>
              </a:ext>
            </a:extLst>
          </p:cNvPr>
          <p:cNvSpPr/>
          <p:nvPr/>
        </p:nvSpPr>
        <p:spPr bwMode="ltGray">
          <a:xfrm>
            <a:off x="7315200" y="5490000"/>
            <a:ext cx="648000" cy="360000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+5pts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D412004-7296-87B8-BFF6-B4B1CE922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9A4F6-7BA3-4126-88A5-A8B8CE7104E5}" type="slidenum">
              <a:rPr kumimoji="0" lang="en-GB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SemiBold" pitchFamily="2" charset="0"/>
                <a:ea typeface="+mn-ea"/>
                <a:cs typeface="Aharoni" panose="02010803020104030203" pitchFamily="2" charset="-79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 SemiBold" pitchFamily="2" charset="0"/>
              <a:ea typeface="+mn-ea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2138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que 17" descr="Accueil">
            <a:hlinkClick r:id="rId2" action="ppaction://hlinksldjump"/>
            <a:extLst>
              <a:ext uri="{FF2B5EF4-FFF2-40B4-BE49-F238E27FC236}">
                <a16:creationId xmlns:a16="http://schemas.microsoft.com/office/drawing/2014/main" id="{D6345555-2BA0-49AA-8F6A-58D62889D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8824" y="120107"/>
            <a:ext cx="324000" cy="324000"/>
          </a:xfrm>
          <a:prstGeom prst="rect">
            <a:avLst/>
          </a:prstGeom>
        </p:spPr>
      </p:pic>
      <p:pic>
        <p:nvPicPr>
          <p:cNvPr id="138" name="Espace réservé pour une image  3">
            <a:extLst>
              <a:ext uri="{FF2B5EF4-FFF2-40B4-BE49-F238E27FC236}">
                <a16:creationId xmlns:a16="http://schemas.microsoft.com/office/drawing/2014/main" id="{A525296C-042C-405B-A299-6C21D403E26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30" b="46991"/>
          <a:stretch/>
        </p:blipFill>
        <p:spPr>
          <a:xfrm>
            <a:off x="-8176" y="2220"/>
            <a:ext cx="12200176" cy="752523"/>
          </a:xfrm>
          <a:prstGeom prst="rect">
            <a:avLst/>
          </a:prstGeom>
        </p:spPr>
      </p:pic>
      <p:sp>
        <p:nvSpPr>
          <p:cNvPr id="159" name="Sous-titre 9">
            <a:extLst>
              <a:ext uri="{FF2B5EF4-FFF2-40B4-BE49-F238E27FC236}">
                <a16:creationId xmlns:a16="http://schemas.microsoft.com/office/drawing/2014/main" id="{50291038-7408-43F6-9C3B-9878AFEC96C4}"/>
              </a:ext>
            </a:extLst>
          </p:cNvPr>
          <p:cNvSpPr txBox="1">
            <a:spLocks/>
          </p:cNvSpPr>
          <p:nvPr/>
        </p:nvSpPr>
        <p:spPr>
          <a:xfrm>
            <a:off x="141330" y="-18746"/>
            <a:ext cx="10955700" cy="5557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None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20000"/>
              <a:buFont typeface="Wingdings" panose="05000000000000000000" pitchFamily="2" charset="2"/>
              <a:buChar char="§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20000"/>
              <a:buFont typeface="Wingdings" panose="05000000000000000000" pitchFamily="2" charset="2"/>
              <a:buChar char="§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20000"/>
              <a:buFont typeface="Wingdings" panose="05000000000000000000" pitchFamily="2" charset="2"/>
              <a:buChar char="§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4000" dirty="0" err="1">
                <a:solidFill>
                  <a:prstClr val="white"/>
                </a:solidFill>
                <a:latin typeface="Kantar Brown"/>
              </a:rPr>
              <a:t>Adeffect</a:t>
            </a:r>
            <a:r>
              <a:rPr lang="fr-FR" sz="4000" dirty="0">
                <a:solidFill>
                  <a:prstClr val="white"/>
                </a:solidFill>
                <a:latin typeface="Kantar Brown"/>
              </a:rPr>
              <a:t>+ ROI contribution </a:t>
            </a:r>
            <a:r>
              <a:rPr lang="fr-FR" sz="4000" dirty="0" err="1">
                <a:solidFill>
                  <a:prstClr val="white"/>
                </a:solidFill>
                <a:latin typeface="Kantar Brown"/>
              </a:rPr>
              <a:t>crossmedia</a:t>
            </a:r>
            <a:r>
              <a:rPr lang="fr-FR" sz="4000" dirty="0">
                <a:solidFill>
                  <a:prstClr val="white"/>
                </a:solidFill>
                <a:latin typeface="Kantar Brown"/>
              </a:rPr>
              <a:t>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4860509-9807-41C0-B392-5194A9C94DEF}"/>
              </a:ext>
            </a:extLst>
          </p:cNvPr>
          <p:cNvSpPr/>
          <p:nvPr/>
        </p:nvSpPr>
        <p:spPr>
          <a:xfrm>
            <a:off x="2147501" y="6343822"/>
            <a:ext cx="21487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antar Brown" panose="020B0504020101010102"/>
              </a:rPr>
              <a:t>Analyse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Kantar Brown" panose="020B0504020101010102"/>
              </a:rPr>
              <a:t>Explicative</a:t>
            </a:r>
          </a:p>
        </p:txBody>
      </p:sp>
      <p:pic>
        <p:nvPicPr>
          <p:cNvPr id="38" name="Image 37">
            <a:hlinkClick r:id="rId6" action="ppaction://hlinksldjump"/>
            <a:extLst>
              <a:ext uri="{FF2B5EF4-FFF2-40B4-BE49-F238E27FC236}">
                <a16:creationId xmlns:a16="http://schemas.microsoft.com/office/drawing/2014/main" id="{E1D2E975-94C1-4B8A-99C3-B16D2899B16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13500"/>
          <a:stretch/>
        </p:blipFill>
        <p:spPr>
          <a:xfrm>
            <a:off x="1654628" y="6256252"/>
            <a:ext cx="507387" cy="438889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E6190DDA-6F19-4ED1-AB23-21159878E827}"/>
              </a:ext>
            </a:extLst>
          </p:cNvPr>
          <p:cNvSpPr/>
          <p:nvPr/>
        </p:nvSpPr>
        <p:spPr>
          <a:xfrm>
            <a:off x="141331" y="939384"/>
            <a:ext cx="1154393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fr-FR" sz="1600" b="1" cap="all" dirty="0">
                <a:latin typeface="Kantar Brown" panose="020B0504020101010102"/>
              </a:rPr>
              <a:t>Bénéfice client :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5112ADA-3A45-402D-9C91-EE439AA4118F}"/>
              </a:ext>
            </a:extLst>
          </p:cNvPr>
          <p:cNvSpPr/>
          <p:nvPr/>
        </p:nvSpPr>
        <p:spPr>
          <a:xfrm>
            <a:off x="6091912" y="939384"/>
            <a:ext cx="1355564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fr-FR" sz="1600" b="1" cap="all" dirty="0">
                <a:latin typeface="Kantar Brown" panose="020B0504020101010102"/>
              </a:rPr>
              <a:t>DANS MON ETUDE :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B831B39-94D1-4B75-86D6-23EDCE2D8971}"/>
              </a:ext>
            </a:extLst>
          </p:cNvPr>
          <p:cNvSpPr/>
          <p:nvPr/>
        </p:nvSpPr>
        <p:spPr>
          <a:xfrm>
            <a:off x="1295725" y="914762"/>
            <a:ext cx="4405493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>
              <a:spcAft>
                <a:spcPts val="1000"/>
              </a:spcAft>
              <a:defRPr/>
            </a:pPr>
            <a:r>
              <a:rPr lang="fr-FR" sz="1600" dirty="0">
                <a:solidFill>
                  <a:srgbClr val="333333"/>
                </a:solidFill>
                <a:latin typeface="Kantar Brown"/>
              </a:rPr>
              <a:t>Déterminer la </a:t>
            </a:r>
            <a:r>
              <a:rPr lang="fr-FR" sz="1600" b="1" dirty="0">
                <a:solidFill>
                  <a:srgbClr val="333333"/>
                </a:solidFill>
                <a:latin typeface="Kantar Brown"/>
              </a:rPr>
              <a:t>contribution de l’exposition </a:t>
            </a:r>
            <a:r>
              <a:rPr lang="fr-FR" sz="1600" dirty="0">
                <a:solidFill>
                  <a:srgbClr val="333333"/>
                </a:solidFill>
                <a:latin typeface="Kantar Brown"/>
              </a:rPr>
              <a:t>à chaque média et leur </a:t>
            </a:r>
            <a:r>
              <a:rPr lang="fr-FR" sz="1600" b="1" dirty="0">
                <a:solidFill>
                  <a:srgbClr val="333333"/>
                </a:solidFill>
                <a:latin typeface="Kantar Brown"/>
              </a:rPr>
              <a:t>synergie</a:t>
            </a:r>
            <a:r>
              <a:rPr lang="fr-FR" sz="1600" dirty="0">
                <a:solidFill>
                  <a:srgbClr val="333333"/>
                </a:solidFill>
                <a:latin typeface="Kantar Brown"/>
              </a:rPr>
              <a:t> dans les gains observés sur les KPIs</a:t>
            </a:r>
            <a:endParaRPr lang="fr-FR" sz="1600" b="1" dirty="0">
              <a:solidFill>
                <a:srgbClr val="333333"/>
              </a:solidFill>
              <a:latin typeface="Kantar Brown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D12361-69C2-4DDA-82D1-5F7600AB867C}"/>
              </a:ext>
            </a:extLst>
          </p:cNvPr>
          <p:cNvSpPr/>
          <p:nvPr/>
        </p:nvSpPr>
        <p:spPr>
          <a:xfrm>
            <a:off x="7447477" y="914762"/>
            <a:ext cx="4603192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1600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Questionnaire </a:t>
            </a:r>
            <a:r>
              <a:rPr lang="fr-FR" sz="1600" dirty="0" err="1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Adeffect</a:t>
            </a:r>
            <a:r>
              <a:rPr lang="fr-FR" sz="1600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 Standardisé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3990A72-A079-4DC9-AA04-572EFB7FF9B1}"/>
              </a:ext>
            </a:extLst>
          </p:cNvPr>
          <p:cNvSpPr/>
          <p:nvPr/>
        </p:nvSpPr>
        <p:spPr>
          <a:xfrm>
            <a:off x="6091912" y="1688972"/>
            <a:ext cx="1098891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fr-FR" sz="1600" b="1" cap="all" dirty="0">
                <a:latin typeface="Kantar Brown" panose="020B0504020101010102"/>
              </a:rPr>
              <a:t>RESULTAT :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33986A8-2DA9-4635-B0F2-53B8825A2686}"/>
              </a:ext>
            </a:extLst>
          </p:cNvPr>
          <p:cNvSpPr/>
          <p:nvPr/>
        </p:nvSpPr>
        <p:spPr>
          <a:xfrm>
            <a:off x="7447477" y="1684177"/>
            <a:ext cx="4603192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1600" dirty="0">
                <a:solidFill>
                  <a:srgbClr val="333333"/>
                </a:solidFill>
                <a:latin typeface="Kantar Brown"/>
              </a:rPr>
              <a:t>Contribution combinée de chacun des médias aux effets sur la marque.</a:t>
            </a:r>
            <a:endParaRPr lang="fr-FR" sz="1600" dirty="0">
              <a:solidFill>
                <a:schemeClr val="tx1">
                  <a:lumMod val="50000"/>
                </a:schemeClr>
              </a:solidFill>
              <a:latin typeface="Kantar Brown" panose="020B0504020101010102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BEB72E5-3120-45A3-ABA1-8E6D4620D685}"/>
              </a:ext>
            </a:extLst>
          </p:cNvPr>
          <p:cNvSpPr/>
          <p:nvPr/>
        </p:nvSpPr>
        <p:spPr>
          <a:xfrm>
            <a:off x="141331" y="1688972"/>
            <a:ext cx="1712590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fr-FR" sz="1600" b="1" cap="all" dirty="0">
                <a:latin typeface="Kantar Brown" panose="020B0504020101010102"/>
              </a:rPr>
              <a:t>EXEMPLES :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C371387-28BA-45E7-B025-504CD405A92A}"/>
              </a:ext>
            </a:extLst>
          </p:cNvPr>
          <p:cNvSpPr/>
          <p:nvPr/>
        </p:nvSpPr>
        <p:spPr>
          <a:xfrm>
            <a:off x="141331" y="2032751"/>
            <a:ext cx="5559888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lvl="0" indent="-342900" algn="just">
              <a:buFont typeface="Courier New" panose="02070309020205020404" pitchFamily="49" charset="0"/>
              <a:buChar char="o"/>
              <a:defRPr/>
            </a:pPr>
            <a:r>
              <a:rPr lang="fr-FR" sz="1600" b="1" dirty="0">
                <a:latin typeface="Kantar Brown" panose="020B0504020101010102"/>
              </a:rPr>
              <a:t>M&amp;C </a:t>
            </a:r>
            <a:r>
              <a:rPr lang="fr-FR" sz="1600" dirty="0">
                <a:latin typeface="Kantar Brown" panose="020B0504020101010102"/>
              </a:rPr>
              <a:t>: </a:t>
            </a:r>
            <a:r>
              <a:rPr lang="fr-FR" sz="1600" dirty="0">
                <a:solidFill>
                  <a:srgbClr val="333333"/>
                </a:solidFill>
                <a:latin typeface="Kantar Brown"/>
              </a:rPr>
              <a:t>Ma publicité a permis de faire progresser la notoriété de ma marque. Est-ce dû à la TV uniquement ou est-ce que la presse, l’affichage et Internet ont contribué?</a:t>
            </a:r>
            <a:r>
              <a:rPr lang="fr-FR" sz="1600" dirty="0">
                <a:latin typeface="Kantar Brown" panose="020B0504020101010102"/>
              </a:rPr>
              <a:t> 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2E96AB4A-1BE9-4C80-A002-D54B07D513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7022" y="2520821"/>
            <a:ext cx="3891802" cy="1839056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783A9882-C9DC-49F0-83D0-C83AAC3784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7093" y="3620641"/>
            <a:ext cx="5093375" cy="2404762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C613BE8D-3FD1-4878-A062-D42239CD6C5E}"/>
              </a:ext>
            </a:extLst>
          </p:cNvPr>
          <p:cNvSpPr txBox="1"/>
          <p:nvPr/>
        </p:nvSpPr>
        <p:spPr>
          <a:xfrm>
            <a:off x="453750" y="3136150"/>
            <a:ext cx="2800341" cy="38139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lIns="91833" tIns="47753" rIns="91833" bIns="47753" rtlCol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tar Brown"/>
              </a:defRPr>
            </a:lvl1pPr>
          </a:lstStyle>
          <a:p>
            <a:r>
              <a:rPr lang="fr-FR" dirty="0"/>
              <a:t>Contributions des différents médias testés pour chacun des indicateurs analysés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3A6B00D-EE06-4CF2-BCDC-C2E6C07FFE39}"/>
              </a:ext>
            </a:extLst>
          </p:cNvPr>
          <p:cNvSpPr txBox="1"/>
          <p:nvPr/>
        </p:nvSpPr>
        <p:spPr>
          <a:xfrm>
            <a:off x="6464860" y="2531411"/>
            <a:ext cx="1149225" cy="53662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lIns="91833" tIns="47753" rIns="91833" bIns="47753" rtlCol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tar Brown"/>
              </a:defRPr>
            </a:lvl1pPr>
          </a:lstStyle>
          <a:p>
            <a:r>
              <a:rPr lang="fr-FR" dirty="0" err="1"/>
              <a:t>Uplifts</a:t>
            </a:r>
            <a:r>
              <a:rPr lang="fr-FR" dirty="0"/>
              <a:t> (gains) par média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7C267C05-1CC6-4A78-BFAC-E8463A69EC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4724" y="4380894"/>
            <a:ext cx="5783293" cy="1739178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1CE0FE26-5389-4E5F-951A-AFE8B8FC161C}"/>
              </a:ext>
            </a:extLst>
          </p:cNvPr>
          <p:cNvSpPr txBox="1"/>
          <p:nvPr/>
        </p:nvSpPr>
        <p:spPr>
          <a:xfrm>
            <a:off x="4913244" y="5149518"/>
            <a:ext cx="870050" cy="47581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lIns="91833" tIns="47753" rIns="91833" bIns="47753" rtlCol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tar Brown"/>
              </a:defRPr>
            </a:lvl1pPr>
          </a:lstStyle>
          <a:p>
            <a:r>
              <a:rPr lang="fr-FR" dirty="0"/>
              <a:t>Analyse du </a:t>
            </a:r>
            <a:r>
              <a:rPr lang="fr-FR" dirty="0" err="1"/>
              <a:t>Reach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AB15C0-93CF-C7F7-CDDB-C70DBB5EF5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334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C8F6B41-C001-4799-B88A-EB362313B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76" y="209696"/>
            <a:ext cx="8921806" cy="404119"/>
          </a:xfrm>
        </p:spPr>
        <p:txBody>
          <a:bodyPr/>
          <a:lstStyle/>
          <a:p>
            <a:r>
              <a:rPr lang="fr-FR" sz="2800" b="0" dirty="0">
                <a:latin typeface="Kantar Brown"/>
              </a:rPr>
              <a:t>Kantar : </a:t>
            </a:r>
            <a:r>
              <a:rPr lang="fr-FR" sz="2800" b="0" dirty="0">
                <a:solidFill>
                  <a:schemeClr val="tx2"/>
                </a:solidFill>
                <a:latin typeface="Kantar Brown"/>
              </a:rPr>
              <a:t>une profusion de données</a:t>
            </a:r>
            <a:endParaRPr lang="fr-FR" sz="2800" b="0" dirty="0">
              <a:latin typeface="Kantar Brown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56AC624-464F-D88B-0795-A69A19592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818554"/>
            <a:ext cx="4962525" cy="279142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E565B0E-CFF4-0ADA-17F8-8C4D563BE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124" y="2543174"/>
            <a:ext cx="5462588" cy="3076575"/>
          </a:xfrm>
          <a:prstGeom prst="rect">
            <a:avLst/>
          </a:prstGeom>
        </p:spPr>
      </p:pic>
      <p:sp>
        <p:nvSpPr>
          <p:cNvPr id="9" name="TextBox 47">
            <a:extLst>
              <a:ext uri="{FF2B5EF4-FFF2-40B4-BE49-F238E27FC236}">
                <a16:creationId xmlns:a16="http://schemas.microsoft.com/office/drawing/2014/main" id="{C32EFB86-9B11-A9CE-0D16-B828A47093AE}"/>
              </a:ext>
            </a:extLst>
          </p:cNvPr>
          <p:cNvSpPr txBox="1"/>
          <p:nvPr/>
        </p:nvSpPr>
        <p:spPr bwMode="gray">
          <a:xfrm>
            <a:off x="8691604" y="938180"/>
            <a:ext cx="2271671" cy="1485369"/>
          </a:xfrm>
          <a:prstGeom prst="rect">
            <a:avLst/>
          </a:prstGeom>
          <a:noFill/>
        </p:spPr>
        <p:txBody>
          <a:bodyPr wrap="square" lIns="65303" tIns="65303" rIns="65303" bIns="65303" rtlCol="0" anchor="ctr">
            <a:noAutofit/>
          </a:bodyPr>
          <a:lstStyle>
            <a:defPPr>
              <a:defRPr lang="en-AU"/>
            </a:defPPr>
            <a:lvl1pPr marL="0" algn="ctr">
              <a:spcAft>
                <a:spcPts val="1000"/>
              </a:spcAft>
              <a:defRPr sz="1200">
                <a:solidFill>
                  <a:srgbClr val="333333"/>
                </a:solidFill>
                <a:latin typeface="Verdan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Mais qui reste le plus souvent descriptive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F615E3E-0DE8-6B0E-6AB8-AAC48CF8D2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874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EF73E3FD-4909-48CC-BB07-F9474879025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" b="164"/>
          <a:stretch>
            <a:fillRect/>
          </a:stretch>
        </p:blipFill>
        <p:spPr/>
      </p:pic>
      <p:sp>
        <p:nvSpPr>
          <p:cNvPr id="2" name="Organigramme : Entrée manuelle 1">
            <a:extLst>
              <a:ext uri="{FF2B5EF4-FFF2-40B4-BE49-F238E27FC236}">
                <a16:creationId xmlns:a16="http://schemas.microsoft.com/office/drawing/2014/main" id="{CCDA8F6A-DDB4-4D4C-83F5-DCC42529A779}"/>
              </a:ext>
            </a:extLst>
          </p:cNvPr>
          <p:cNvSpPr/>
          <p:nvPr/>
        </p:nvSpPr>
        <p:spPr bwMode="ltGray">
          <a:xfrm rot="16200000">
            <a:off x="5445798" y="110940"/>
            <a:ext cx="6857142" cy="6635263"/>
          </a:xfrm>
          <a:prstGeom prst="flowChartManualInput">
            <a:avLst/>
          </a:prstGeom>
          <a:solidFill>
            <a:schemeClr val="bg1">
              <a:lumMod val="65000"/>
              <a:alpha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fr-FR" sz="1600" b="0" dirty="0" err="1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1B9F159-839C-4D6C-9CB7-860871F505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1" y="5665748"/>
            <a:ext cx="6268576" cy="68825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fr-FR" sz="4000" dirty="0">
                <a:latin typeface="Kantar Brown" panose="020B0504020101010102"/>
              </a:rPr>
              <a:t>Les différents types d’analyses</a:t>
            </a:r>
            <a:endParaRPr lang="fr-FR" sz="4000" dirty="0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617F9201-1DE1-4687-81DA-65366DC1847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504000"/>
            <a:ext cx="2108431" cy="396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2DBF566-EF0B-40FC-AC12-B3A6ABDADBDF}"/>
              </a:ext>
            </a:extLst>
          </p:cNvPr>
          <p:cNvSpPr/>
          <p:nvPr/>
        </p:nvSpPr>
        <p:spPr>
          <a:xfrm>
            <a:off x="8150568" y="504000"/>
            <a:ext cx="251825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Analyse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Prédictive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611CFC-3BE4-48DE-B349-504488A0D33F}"/>
              </a:ext>
            </a:extLst>
          </p:cNvPr>
          <p:cNvSpPr/>
          <p:nvPr/>
        </p:nvSpPr>
        <p:spPr>
          <a:xfrm>
            <a:off x="7918519" y="5611076"/>
            <a:ext cx="29823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sz="2400" dirty="0">
                <a:solidFill>
                  <a:schemeClr val="bg1"/>
                </a:solidFill>
                <a:latin typeface="Kantar Brown"/>
              </a:rPr>
              <a:t>Prévoir </a:t>
            </a:r>
            <a:br>
              <a:rPr lang="fr-FR" sz="2400" dirty="0">
                <a:solidFill>
                  <a:schemeClr val="bg1"/>
                </a:solidFill>
                <a:latin typeface="Kantar Brown"/>
              </a:rPr>
            </a:br>
            <a:r>
              <a:rPr lang="fr-FR" sz="2400" dirty="0">
                <a:solidFill>
                  <a:schemeClr val="bg1"/>
                </a:solidFill>
                <a:latin typeface="Kantar Brown"/>
              </a:rPr>
              <a:t>ce qui va se passer</a:t>
            </a:r>
          </a:p>
        </p:txBody>
      </p:sp>
    </p:spTree>
    <p:extLst>
      <p:ext uri="{BB962C8B-B14F-4D97-AF65-F5344CB8AC3E}">
        <p14:creationId xmlns:p14="http://schemas.microsoft.com/office/powerpoint/2010/main" val="28995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C8F6B41-C001-4799-B88A-EB362313B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76" y="209696"/>
            <a:ext cx="8921806" cy="404119"/>
          </a:xfrm>
        </p:spPr>
        <p:txBody>
          <a:bodyPr/>
          <a:lstStyle/>
          <a:p>
            <a:r>
              <a:rPr lang="fr-FR" sz="2800" dirty="0">
                <a:solidFill>
                  <a:schemeClr val="tx1">
                    <a:lumMod val="75000"/>
                  </a:schemeClr>
                </a:solidFill>
                <a:latin typeface="Kantar Brown"/>
              </a:rPr>
              <a:t>Le bénéfice des analyses prédictives </a:t>
            </a:r>
            <a:br>
              <a:rPr lang="fr-FR" sz="2800" dirty="0">
                <a:solidFill>
                  <a:schemeClr val="tx1">
                    <a:lumMod val="75000"/>
                  </a:schemeClr>
                </a:solidFill>
                <a:latin typeface="Kantar Brown"/>
              </a:rPr>
            </a:br>
            <a:r>
              <a:rPr lang="fr-FR" sz="2800" b="0" dirty="0">
                <a:solidFill>
                  <a:schemeClr val="tx1">
                    <a:lumMod val="75000"/>
                  </a:schemeClr>
                </a:solidFill>
                <a:latin typeface="Kantar Brown"/>
              </a:rPr>
              <a:t>Prédire </a:t>
            </a:r>
            <a:r>
              <a:rPr lang="fr-FR" sz="2200" b="0" dirty="0">
                <a:latin typeface="Kantar Brown"/>
              </a:rPr>
              <a:t>une situation à partir des résultats d’étude</a:t>
            </a:r>
            <a:endParaRPr lang="fr-FR" sz="2200" b="0" dirty="0">
              <a:solidFill>
                <a:schemeClr val="tx1">
                  <a:lumMod val="75000"/>
                </a:schemeClr>
              </a:solidFill>
              <a:latin typeface="Kantar Brown"/>
            </a:endParaRPr>
          </a:p>
        </p:txBody>
      </p:sp>
      <p:sp>
        <p:nvSpPr>
          <p:cNvPr id="49" name="TextBox 47">
            <a:extLst>
              <a:ext uri="{FF2B5EF4-FFF2-40B4-BE49-F238E27FC236}">
                <a16:creationId xmlns:a16="http://schemas.microsoft.com/office/drawing/2014/main" id="{90EC79D8-2A04-445A-AB50-DE9B4B727BD2}"/>
              </a:ext>
            </a:extLst>
          </p:cNvPr>
          <p:cNvSpPr txBox="1"/>
          <p:nvPr/>
        </p:nvSpPr>
        <p:spPr bwMode="gray">
          <a:xfrm>
            <a:off x="2264897" y="1631852"/>
            <a:ext cx="3690939" cy="97549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lIns="65303" tIns="65303" rIns="65303" bIns="65303" rtlCol="0" anchor="ctr">
            <a:noAutofit/>
          </a:bodyPr>
          <a:lstStyle>
            <a:defPPr>
              <a:defRPr lang="en-AU"/>
            </a:defPPr>
            <a:lvl1pPr marL="0" algn="ctr">
              <a:spcAft>
                <a:spcPts val="1000"/>
              </a:spcAft>
              <a:defRPr sz="1200">
                <a:solidFill>
                  <a:srgbClr val="333333"/>
                </a:solidFill>
                <a:latin typeface="Verdan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Expliquer des données / résultats d’étude pour prédire des comportements</a:t>
            </a:r>
          </a:p>
        </p:txBody>
      </p:sp>
      <p:sp>
        <p:nvSpPr>
          <p:cNvPr id="50" name="TextBox 47">
            <a:extLst>
              <a:ext uri="{FF2B5EF4-FFF2-40B4-BE49-F238E27FC236}">
                <a16:creationId xmlns:a16="http://schemas.microsoft.com/office/drawing/2014/main" id="{8DC7FE44-73B2-43C4-8C79-193843B197F1}"/>
              </a:ext>
            </a:extLst>
          </p:cNvPr>
          <p:cNvSpPr txBox="1"/>
          <p:nvPr/>
        </p:nvSpPr>
        <p:spPr bwMode="gray">
          <a:xfrm>
            <a:off x="8182191" y="1631852"/>
            <a:ext cx="3690939" cy="97549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lIns="65303" tIns="65303" rIns="65303" bIns="65303" rtlCol="0" anchor="ctr">
            <a:noAutofit/>
          </a:bodyPr>
          <a:lstStyle>
            <a:defPPr>
              <a:defRPr lang="en-AU"/>
            </a:defPPr>
            <a:lvl1pPr marL="0" algn="ctr">
              <a:spcAft>
                <a:spcPts val="1000"/>
              </a:spcAft>
              <a:defRPr sz="1200">
                <a:solidFill>
                  <a:srgbClr val="333333"/>
                </a:solidFill>
                <a:latin typeface="Verdan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Donner vie à des résultats d’étude</a:t>
            </a:r>
          </a:p>
        </p:txBody>
      </p:sp>
      <p:sp>
        <p:nvSpPr>
          <p:cNvPr id="53" name="TextBox 47">
            <a:hlinkClick r:id="rId3" action="ppaction://hlinksldjump"/>
            <a:extLst>
              <a:ext uri="{FF2B5EF4-FFF2-40B4-BE49-F238E27FC236}">
                <a16:creationId xmlns:a16="http://schemas.microsoft.com/office/drawing/2014/main" id="{0417E8BC-9682-4606-ADC4-2B8DE2AC6326}"/>
              </a:ext>
            </a:extLst>
          </p:cNvPr>
          <p:cNvSpPr txBox="1"/>
          <p:nvPr/>
        </p:nvSpPr>
        <p:spPr bwMode="gray">
          <a:xfrm>
            <a:off x="6202864" y="5182662"/>
            <a:ext cx="1801651" cy="7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65303" tIns="65303" rIns="65303" bIns="65303" rtlCol="0" anchor="ctr">
            <a:noAutofit/>
          </a:bodyPr>
          <a:lstStyle>
            <a:defPPr>
              <a:defRPr lang="en-AU"/>
            </a:defPPr>
            <a:lvl1pPr marL="0" algn="ctr">
              <a:spcAft>
                <a:spcPts val="1000"/>
              </a:spcAft>
              <a:defRPr sz="1200">
                <a:solidFill>
                  <a:srgbClr val="333333"/>
                </a:solidFill>
                <a:latin typeface="Verdan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fr-FR" sz="1600" b="1" dirty="0">
                <a:latin typeface="Kantar Brown"/>
              </a:rPr>
              <a:t>ACTIVATION</a:t>
            </a:r>
            <a:endParaRPr kumimoji="0" lang="fr-FR" sz="16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Kantar Brown"/>
              <a:ea typeface="+mn-ea"/>
              <a:cs typeface="+mn-cs"/>
            </a:endParaRPr>
          </a:p>
        </p:txBody>
      </p:sp>
      <p:sp>
        <p:nvSpPr>
          <p:cNvPr id="51" name="TextBox 47">
            <a:hlinkClick r:id="rId4" action="ppaction://hlinksldjump"/>
            <a:extLst>
              <a:ext uri="{FF2B5EF4-FFF2-40B4-BE49-F238E27FC236}">
                <a16:creationId xmlns:a16="http://schemas.microsoft.com/office/drawing/2014/main" id="{A6D7FAE2-08BD-486D-85F7-382EA87029E4}"/>
              </a:ext>
            </a:extLst>
          </p:cNvPr>
          <p:cNvSpPr txBox="1"/>
          <p:nvPr/>
        </p:nvSpPr>
        <p:spPr bwMode="gray">
          <a:xfrm>
            <a:off x="287430" y="3129045"/>
            <a:ext cx="1801651" cy="7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65303" tIns="65303" rIns="65303" bIns="65303" rtlCol="0" anchor="ctr">
            <a:noAutofit/>
          </a:bodyPr>
          <a:lstStyle>
            <a:defPPr>
              <a:defRPr lang="en-AU"/>
            </a:defPPr>
            <a:lvl1pPr marL="0" algn="ctr">
              <a:spcAft>
                <a:spcPts val="1000"/>
              </a:spcAft>
              <a:defRPr sz="1200">
                <a:solidFill>
                  <a:srgbClr val="333333"/>
                </a:solidFill>
                <a:latin typeface="Verdan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MODELISATION</a:t>
            </a:r>
          </a:p>
        </p:txBody>
      </p:sp>
      <p:sp>
        <p:nvSpPr>
          <p:cNvPr id="52" name="TextBox 47">
            <a:hlinkClick r:id="rId5" action="ppaction://hlinksldjump"/>
            <a:extLst>
              <a:ext uri="{FF2B5EF4-FFF2-40B4-BE49-F238E27FC236}">
                <a16:creationId xmlns:a16="http://schemas.microsoft.com/office/drawing/2014/main" id="{A6BDE4F8-9E90-4EBC-A166-3076D7D5A955}"/>
              </a:ext>
            </a:extLst>
          </p:cNvPr>
          <p:cNvSpPr txBox="1"/>
          <p:nvPr/>
        </p:nvSpPr>
        <p:spPr bwMode="gray">
          <a:xfrm>
            <a:off x="287428" y="4155853"/>
            <a:ext cx="1801651" cy="7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65303" tIns="65303" rIns="65303" bIns="65303" rtlCol="0" anchor="ctr">
            <a:noAutofit/>
          </a:bodyPr>
          <a:lstStyle>
            <a:defPPr>
              <a:defRPr lang="en-AU"/>
            </a:defPPr>
            <a:lvl1pPr marL="0" algn="ctr">
              <a:spcAft>
                <a:spcPts val="1000"/>
              </a:spcAft>
              <a:defRPr sz="1200">
                <a:solidFill>
                  <a:srgbClr val="333333"/>
                </a:solidFill>
                <a:latin typeface="Verdan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TURFLINE</a:t>
            </a:r>
          </a:p>
        </p:txBody>
      </p:sp>
      <p:sp>
        <p:nvSpPr>
          <p:cNvPr id="56" name="TextBox 47">
            <a:hlinkClick r:id="rId6" action="ppaction://hlinksldjump"/>
            <a:extLst>
              <a:ext uri="{FF2B5EF4-FFF2-40B4-BE49-F238E27FC236}">
                <a16:creationId xmlns:a16="http://schemas.microsoft.com/office/drawing/2014/main" id="{7510D043-8373-4D84-AAE4-EB42EDC0C4E7}"/>
              </a:ext>
            </a:extLst>
          </p:cNvPr>
          <p:cNvSpPr txBox="1"/>
          <p:nvPr/>
        </p:nvSpPr>
        <p:spPr bwMode="gray">
          <a:xfrm>
            <a:off x="6202864" y="3124258"/>
            <a:ext cx="1801651" cy="7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65303" tIns="65303" rIns="65303" bIns="65303" rtlCol="0" anchor="ctr">
            <a:noAutofit/>
          </a:bodyPr>
          <a:lstStyle>
            <a:defPPr>
              <a:defRPr lang="en-AU"/>
            </a:defPPr>
            <a:lvl1pPr marL="0" algn="ctr">
              <a:spcAft>
                <a:spcPts val="1000"/>
              </a:spcAft>
              <a:defRPr sz="1200">
                <a:solidFill>
                  <a:srgbClr val="333333"/>
                </a:solidFill>
                <a:latin typeface="Verdan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ANALYSE DISCRIMINANTE</a:t>
            </a:r>
          </a:p>
        </p:txBody>
      </p:sp>
      <p:sp>
        <p:nvSpPr>
          <p:cNvPr id="55" name="TextBox 47">
            <a:extLst>
              <a:ext uri="{FF2B5EF4-FFF2-40B4-BE49-F238E27FC236}">
                <a16:creationId xmlns:a16="http://schemas.microsoft.com/office/drawing/2014/main" id="{70FE2E30-755A-4EB7-BAFE-42CF974F884A}"/>
              </a:ext>
            </a:extLst>
          </p:cNvPr>
          <p:cNvSpPr txBox="1"/>
          <p:nvPr/>
        </p:nvSpPr>
        <p:spPr bwMode="gray">
          <a:xfrm>
            <a:off x="287429" y="5182662"/>
            <a:ext cx="1801651" cy="7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65303" tIns="65303" rIns="65303" bIns="65303" rtlCol="0" anchor="ctr">
            <a:noAutofit/>
          </a:bodyPr>
          <a:lstStyle>
            <a:defPPr>
              <a:defRPr lang="en-AU"/>
            </a:defPPr>
            <a:lvl1pPr marL="0" algn="ctr">
              <a:spcAft>
                <a:spcPts val="1000"/>
              </a:spcAft>
              <a:defRPr sz="1200">
                <a:solidFill>
                  <a:srgbClr val="333333"/>
                </a:solidFill>
                <a:latin typeface="Verdan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TRADE OFF</a:t>
            </a:r>
          </a:p>
        </p:txBody>
      </p:sp>
      <p:sp>
        <p:nvSpPr>
          <p:cNvPr id="57" name="TextBox 47">
            <a:hlinkClick r:id="rId3" action="ppaction://hlinksldjump"/>
            <a:extLst>
              <a:ext uri="{FF2B5EF4-FFF2-40B4-BE49-F238E27FC236}">
                <a16:creationId xmlns:a16="http://schemas.microsoft.com/office/drawing/2014/main" id="{D296969A-56AA-457C-BC65-77CFAC987258}"/>
              </a:ext>
            </a:extLst>
          </p:cNvPr>
          <p:cNvSpPr txBox="1"/>
          <p:nvPr/>
        </p:nvSpPr>
        <p:spPr bwMode="gray">
          <a:xfrm>
            <a:off x="6202864" y="4155853"/>
            <a:ext cx="1801651" cy="7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65303" tIns="65303" rIns="65303" bIns="65303" rtlCol="0" anchor="ctr">
            <a:noAutofit/>
          </a:bodyPr>
          <a:lstStyle>
            <a:defPPr>
              <a:defRPr lang="en-AU"/>
            </a:defPPr>
            <a:lvl1pPr marL="0" algn="ctr">
              <a:spcAft>
                <a:spcPts val="1000"/>
              </a:spcAft>
              <a:defRPr sz="1200">
                <a:solidFill>
                  <a:srgbClr val="333333"/>
                </a:solidFill>
                <a:latin typeface="Verdan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ENRICHISSEMENT CRM</a:t>
            </a:r>
          </a:p>
        </p:txBody>
      </p:sp>
      <p:sp>
        <p:nvSpPr>
          <p:cNvPr id="58" name="TextBox 47">
            <a:extLst>
              <a:ext uri="{FF2B5EF4-FFF2-40B4-BE49-F238E27FC236}">
                <a16:creationId xmlns:a16="http://schemas.microsoft.com/office/drawing/2014/main" id="{E36ECBB5-C18E-43D4-8A64-B1C735FBDAC6}"/>
              </a:ext>
            </a:extLst>
          </p:cNvPr>
          <p:cNvSpPr txBox="1"/>
          <p:nvPr/>
        </p:nvSpPr>
        <p:spPr bwMode="gray">
          <a:xfrm>
            <a:off x="8182191" y="5182662"/>
            <a:ext cx="3690939" cy="7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44000" tIns="65303" rIns="65303" bIns="65303" rtlCol="0" anchor="ctr">
            <a:noAutofit/>
          </a:bodyPr>
          <a:lstStyle>
            <a:defPPr>
              <a:defRPr lang="en-AU"/>
            </a:defPPr>
            <a:lvl1pPr marL="0" algn="ctr">
              <a:spcAft>
                <a:spcPts val="1000"/>
              </a:spcAft>
              <a:defRPr sz="1200">
                <a:solidFill>
                  <a:srgbClr val="333333"/>
                </a:solidFill>
                <a:latin typeface="Verdan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Créer des cibles utilisables en communication à partir de données étude</a:t>
            </a:r>
          </a:p>
        </p:txBody>
      </p:sp>
      <p:sp>
        <p:nvSpPr>
          <p:cNvPr id="61" name="TextBox 47">
            <a:extLst>
              <a:ext uri="{FF2B5EF4-FFF2-40B4-BE49-F238E27FC236}">
                <a16:creationId xmlns:a16="http://schemas.microsoft.com/office/drawing/2014/main" id="{C2031372-1606-4FE8-AC68-968C73B257FC}"/>
              </a:ext>
            </a:extLst>
          </p:cNvPr>
          <p:cNvSpPr txBox="1"/>
          <p:nvPr/>
        </p:nvSpPr>
        <p:spPr bwMode="gray">
          <a:xfrm>
            <a:off x="2264897" y="3129045"/>
            <a:ext cx="3690939" cy="7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44000" tIns="65303" rIns="65303" bIns="65303" rtlCol="0" anchor="ctr">
            <a:noAutofit/>
          </a:bodyPr>
          <a:lstStyle>
            <a:defPPr>
              <a:defRPr lang="en-AU"/>
            </a:defPPr>
            <a:lvl1pPr marL="0" algn="ctr">
              <a:spcAft>
                <a:spcPts val="1000"/>
              </a:spcAft>
              <a:defRPr sz="1200">
                <a:solidFill>
                  <a:srgbClr val="333333"/>
                </a:solidFill>
                <a:latin typeface="Verdan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Modéliser l’impact sur un KPI (Brand, </a:t>
            </a:r>
            <a:r>
              <a:rPr lang="fr-FR" sz="1600" dirty="0">
                <a:latin typeface="Kantar Brown"/>
              </a:rPr>
              <a:t>Business) de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toutes données disponibles (étude, média, client…)</a:t>
            </a:r>
          </a:p>
        </p:txBody>
      </p:sp>
      <p:sp>
        <p:nvSpPr>
          <p:cNvPr id="62" name="TextBox 47">
            <a:extLst>
              <a:ext uri="{FF2B5EF4-FFF2-40B4-BE49-F238E27FC236}">
                <a16:creationId xmlns:a16="http://schemas.microsoft.com/office/drawing/2014/main" id="{D5EBE300-4EDD-4098-9913-44A079446434}"/>
              </a:ext>
            </a:extLst>
          </p:cNvPr>
          <p:cNvSpPr txBox="1"/>
          <p:nvPr/>
        </p:nvSpPr>
        <p:spPr bwMode="gray">
          <a:xfrm>
            <a:off x="2264897" y="4155853"/>
            <a:ext cx="3690939" cy="7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44000" tIns="65303" rIns="65303" bIns="65303" rtlCol="0" anchor="ctr">
            <a:noAutofit/>
          </a:bodyPr>
          <a:lstStyle>
            <a:defPPr>
              <a:defRPr lang="en-AU"/>
            </a:defPPr>
            <a:lvl1pPr marL="0" algn="ctr">
              <a:spcAft>
                <a:spcPts val="1000"/>
              </a:spcAft>
              <a:defRPr sz="1200">
                <a:solidFill>
                  <a:srgbClr val="333333"/>
                </a:solidFill>
                <a:latin typeface="Verdan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Optimiser ou rationaliser une gamme de produits, tester le potentiel de nouveaux produits</a:t>
            </a:r>
          </a:p>
        </p:txBody>
      </p:sp>
      <p:sp>
        <p:nvSpPr>
          <p:cNvPr id="63" name="TextBox 47">
            <a:extLst>
              <a:ext uri="{FF2B5EF4-FFF2-40B4-BE49-F238E27FC236}">
                <a16:creationId xmlns:a16="http://schemas.microsoft.com/office/drawing/2014/main" id="{F05F08D2-AABC-459D-B2CC-4BFF1D416248}"/>
              </a:ext>
            </a:extLst>
          </p:cNvPr>
          <p:cNvSpPr txBox="1"/>
          <p:nvPr/>
        </p:nvSpPr>
        <p:spPr bwMode="gray">
          <a:xfrm>
            <a:off x="8182191" y="3124258"/>
            <a:ext cx="3690939" cy="7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44000" tIns="65303" rIns="65303" bIns="65303" rtlCol="0" anchor="ctr">
            <a:noAutofit/>
          </a:bodyPr>
          <a:lstStyle>
            <a:defPPr>
              <a:defRPr lang="en-AU"/>
            </a:defPPr>
            <a:lvl1pPr marL="0" algn="ctr">
              <a:spcAft>
                <a:spcPts val="1000"/>
              </a:spcAft>
              <a:defRPr sz="1200">
                <a:solidFill>
                  <a:srgbClr val="333333"/>
                </a:solidFill>
                <a:latin typeface="Verdan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Créer des Golden Questions pour nouvelle étude ou un outil d’affectation pour réutiliser une typologie</a:t>
            </a:r>
          </a:p>
        </p:txBody>
      </p:sp>
      <p:sp>
        <p:nvSpPr>
          <p:cNvPr id="64" name="TextBox 47">
            <a:extLst>
              <a:ext uri="{FF2B5EF4-FFF2-40B4-BE49-F238E27FC236}">
                <a16:creationId xmlns:a16="http://schemas.microsoft.com/office/drawing/2014/main" id="{93807878-5CE4-4D22-A77C-594672F6FC7A}"/>
              </a:ext>
            </a:extLst>
          </p:cNvPr>
          <p:cNvSpPr txBox="1"/>
          <p:nvPr/>
        </p:nvSpPr>
        <p:spPr bwMode="gray">
          <a:xfrm>
            <a:off x="2264897" y="5182662"/>
            <a:ext cx="3690939" cy="7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44000" tIns="65303" rIns="65303" bIns="65303" rtlCol="0" anchor="ctr">
            <a:noAutofit/>
          </a:bodyPr>
          <a:lstStyle>
            <a:defPPr>
              <a:defRPr lang="en-AU"/>
            </a:defPPr>
            <a:lvl1pPr marL="0" algn="ctr">
              <a:spcAft>
                <a:spcPts val="1000"/>
              </a:spcAft>
              <a:defRPr sz="1200">
                <a:solidFill>
                  <a:srgbClr val="333333"/>
                </a:solidFill>
                <a:latin typeface="Verdan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Optimiser les composants d’un nouveau produit (prix, pack, visuel...)</a:t>
            </a:r>
          </a:p>
        </p:txBody>
      </p:sp>
      <p:sp>
        <p:nvSpPr>
          <p:cNvPr id="65" name="TextBox 47">
            <a:extLst>
              <a:ext uri="{FF2B5EF4-FFF2-40B4-BE49-F238E27FC236}">
                <a16:creationId xmlns:a16="http://schemas.microsoft.com/office/drawing/2014/main" id="{1CCB1A5A-CD5B-4487-BF70-D81D39557B13}"/>
              </a:ext>
            </a:extLst>
          </p:cNvPr>
          <p:cNvSpPr txBox="1"/>
          <p:nvPr/>
        </p:nvSpPr>
        <p:spPr bwMode="gray">
          <a:xfrm>
            <a:off x="8182191" y="4155853"/>
            <a:ext cx="3690939" cy="7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44000" tIns="65303" rIns="65303" bIns="65303" rtlCol="0" anchor="ctr">
            <a:noAutofit/>
          </a:bodyPr>
          <a:lstStyle>
            <a:defPPr>
              <a:defRPr lang="en-AU"/>
            </a:defPPr>
            <a:lvl1pPr marL="0" algn="ctr">
              <a:spcAft>
                <a:spcPts val="1000"/>
              </a:spcAft>
              <a:defRPr sz="1200">
                <a:solidFill>
                  <a:srgbClr val="333333"/>
                </a:solidFill>
                <a:latin typeface="Verdan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fr-FR" sz="1600" dirty="0">
                <a:latin typeface="Kantar Brown"/>
              </a:rPr>
              <a:t>Imputer des résultats d’étude (ex: typo) à un CRM client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Kantar Brown"/>
              <a:ea typeface="+mn-ea"/>
              <a:cs typeface="+mn-cs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68A5723-66DB-4678-BD94-3CDE1D073A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9400" y="1494467"/>
            <a:ext cx="1249680" cy="124968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D0A6AD2-8B5D-4A31-BC26-E0C0E2C4DC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06" y="920623"/>
            <a:ext cx="2181451" cy="2181451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E6CC89C-EC51-3980-89A8-9CDFB76AFF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264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EF73E3FD-4909-48CC-BB07-F9474879025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" b="164"/>
          <a:stretch>
            <a:fillRect/>
          </a:stretch>
        </p:blipFill>
        <p:spPr/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A1B9F159-839C-4D6C-9CB7-860871F505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1" y="5665748"/>
            <a:ext cx="5218416" cy="68825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fr-FR" sz="4000" dirty="0">
                <a:latin typeface="Kantar Brown" panose="020B0504020101010102"/>
              </a:rPr>
              <a:t>Les analyses en une page</a:t>
            </a:r>
            <a:endParaRPr lang="fr-FR" sz="4000" dirty="0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617F9201-1DE1-4687-81DA-65366DC1847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504000"/>
            <a:ext cx="2108431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3348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hlinkClick r:id="rId2" action="ppaction://hlinksldjump"/>
            <a:extLst>
              <a:ext uri="{FF2B5EF4-FFF2-40B4-BE49-F238E27FC236}">
                <a16:creationId xmlns:a16="http://schemas.microsoft.com/office/drawing/2014/main" id="{ADBEEBE9-3E83-46A8-9904-4F26FD81DE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13500"/>
          <a:stretch/>
        </p:blipFill>
        <p:spPr>
          <a:xfrm>
            <a:off x="1568938" y="6222411"/>
            <a:ext cx="615937" cy="532784"/>
          </a:xfrm>
          <a:prstGeom prst="rect">
            <a:avLst/>
          </a:prstGeom>
        </p:spPr>
      </p:pic>
      <p:pic>
        <p:nvPicPr>
          <p:cNvPr id="18" name="Graphique 17" descr="Accueil">
            <a:hlinkClick r:id="rId4" action="ppaction://hlinksldjump"/>
            <a:extLst>
              <a:ext uri="{FF2B5EF4-FFF2-40B4-BE49-F238E27FC236}">
                <a16:creationId xmlns:a16="http://schemas.microsoft.com/office/drawing/2014/main" id="{D6345555-2BA0-49AA-8F6A-58D62889DE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8824" y="120107"/>
            <a:ext cx="324000" cy="324000"/>
          </a:xfrm>
          <a:prstGeom prst="rect">
            <a:avLst/>
          </a:prstGeom>
        </p:spPr>
      </p:pic>
      <p:pic>
        <p:nvPicPr>
          <p:cNvPr id="138" name="Espace réservé pour une image  3">
            <a:extLst>
              <a:ext uri="{FF2B5EF4-FFF2-40B4-BE49-F238E27FC236}">
                <a16:creationId xmlns:a16="http://schemas.microsoft.com/office/drawing/2014/main" id="{A525296C-042C-405B-A299-6C21D403E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30" b="46991"/>
          <a:stretch/>
        </p:blipFill>
        <p:spPr>
          <a:xfrm>
            <a:off x="-8176" y="2220"/>
            <a:ext cx="12200176" cy="752523"/>
          </a:xfrm>
          <a:prstGeom prst="rect">
            <a:avLst/>
          </a:prstGeom>
        </p:spPr>
      </p:pic>
      <p:sp>
        <p:nvSpPr>
          <p:cNvPr id="159" name="Sous-titre 9">
            <a:extLst>
              <a:ext uri="{FF2B5EF4-FFF2-40B4-BE49-F238E27FC236}">
                <a16:creationId xmlns:a16="http://schemas.microsoft.com/office/drawing/2014/main" id="{50291038-7408-43F6-9C3B-9878AFEC96C4}"/>
              </a:ext>
            </a:extLst>
          </p:cNvPr>
          <p:cNvSpPr txBox="1">
            <a:spLocks/>
          </p:cNvSpPr>
          <p:nvPr/>
        </p:nvSpPr>
        <p:spPr>
          <a:xfrm>
            <a:off x="141330" y="-18746"/>
            <a:ext cx="10955700" cy="5557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None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20000"/>
              <a:buFont typeface="Wingdings" panose="05000000000000000000" pitchFamily="2" charset="2"/>
              <a:buChar char="§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20000"/>
              <a:buFont typeface="Wingdings" panose="05000000000000000000" pitchFamily="2" charset="2"/>
              <a:buChar char="§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20000"/>
              <a:buFont typeface="Wingdings" panose="05000000000000000000" pitchFamily="2" charset="2"/>
              <a:buChar char="§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4000" dirty="0">
                <a:solidFill>
                  <a:schemeClr val="bg1"/>
                </a:solidFill>
                <a:latin typeface="Kantar Brown" panose="020B0504020101010102"/>
                <a:ea typeface="+mj-ea"/>
                <a:cs typeface="Arial" panose="020B0604020202020204" pitchFamily="34" charset="0"/>
              </a:rPr>
              <a:t>Turf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4860509-9807-41C0-B392-5194A9C94DEF}"/>
              </a:ext>
            </a:extLst>
          </p:cNvPr>
          <p:cNvSpPr/>
          <p:nvPr/>
        </p:nvSpPr>
        <p:spPr>
          <a:xfrm>
            <a:off x="2147501" y="6343822"/>
            <a:ext cx="21487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antar Brown" panose="020B0504020101010102"/>
              </a:rPr>
              <a:t>Analyse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Kantar Brown" panose="020B0504020101010102"/>
              </a:rPr>
              <a:t>Prédictive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6190DDA-6F19-4ED1-AB23-21159878E827}"/>
              </a:ext>
            </a:extLst>
          </p:cNvPr>
          <p:cNvSpPr/>
          <p:nvPr/>
        </p:nvSpPr>
        <p:spPr>
          <a:xfrm>
            <a:off x="141331" y="939384"/>
            <a:ext cx="1154393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fr-FR" sz="1600" b="1" cap="all" dirty="0">
                <a:latin typeface="Kantar Brown" panose="020B0504020101010102"/>
              </a:rPr>
              <a:t>Bénéfice client :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5112ADA-3A45-402D-9C91-EE439AA4118F}"/>
              </a:ext>
            </a:extLst>
          </p:cNvPr>
          <p:cNvSpPr/>
          <p:nvPr/>
        </p:nvSpPr>
        <p:spPr>
          <a:xfrm>
            <a:off x="6091912" y="939384"/>
            <a:ext cx="1355564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fr-FR" sz="1600" b="1" cap="all" dirty="0">
                <a:latin typeface="Kantar Brown" panose="020B0504020101010102"/>
              </a:rPr>
              <a:t>DANS MON ETUDE :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B831B39-94D1-4B75-86D6-23EDCE2D8971}"/>
              </a:ext>
            </a:extLst>
          </p:cNvPr>
          <p:cNvSpPr/>
          <p:nvPr/>
        </p:nvSpPr>
        <p:spPr>
          <a:xfrm>
            <a:off x="1295725" y="914762"/>
            <a:ext cx="4405493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1600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Optimiser sa gamme : maximiser la couverture des références, rationnaliser son offre, valider l’introduction de nouvelles références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D12361-69C2-4DDA-82D1-5F7600AB867C}"/>
              </a:ext>
            </a:extLst>
          </p:cNvPr>
          <p:cNvSpPr/>
          <p:nvPr/>
        </p:nvSpPr>
        <p:spPr>
          <a:xfrm>
            <a:off x="7447477" y="914762"/>
            <a:ext cx="4603192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1600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Questionnaire Standardisé </a:t>
            </a:r>
            <a:r>
              <a:rPr lang="fr-FR" sz="1600" dirty="0" err="1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TurfLine</a:t>
            </a:r>
            <a:r>
              <a:rPr lang="fr-FR" sz="1600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 (ou version light : une question en boucle pour plusieurs items)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3990A72-A079-4DC9-AA04-572EFB7FF9B1}"/>
              </a:ext>
            </a:extLst>
          </p:cNvPr>
          <p:cNvSpPr/>
          <p:nvPr/>
        </p:nvSpPr>
        <p:spPr>
          <a:xfrm>
            <a:off x="6091912" y="1688972"/>
            <a:ext cx="1098891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fr-FR" sz="1600" b="1" cap="all" dirty="0">
                <a:latin typeface="Kantar Brown" panose="020B0504020101010102"/>
              </a:rPr>
              <a:t>RESULTAT :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33986A8-2DA9-4635-B0F2-53B8825A2686}"/>
              </a:ext>
            </a:extLst>
          </p:cNvPr>
          <p:cNvSpPr/>
          <p:nvPr/>
        </p:nvSpPr>
        <p:spPr>
          <a:xfrm>
            <a:off x="7447477" y="1684177"/>
            <a:ext cx="4603192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1600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Sorties standard : Construction de la couverture de la ‘gamme’, simulations avec ou sans contraintes’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BEB72E5-3120-45A3-ABA1-8E6D4620D685}"/>
              </a:ext>
            </a:extLst>
          </p:cNvPr>
          <p:cNvSpPr/>
          <p:nvPr/>
        </p:nvSpPr>
        <p:spPr>
          <a:xfrm>
            <a:off x="141331" y="1688972"/>
            <a:ext cx="1712590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fr-FR" sz="1600" b="1" cap="all" dirty="0">
                <a:latin typeface="Kantar Brown" panose="020B0504020101010102"/>
              </a:rPr>
              <a:t>EXEMPLES :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C371387-28BA-45E7-B025-504CD405A92A}"/>
              </a:ext>
            </a:extLst>
          </p:cNvPr>
          <p:cNvSpPr/>
          <p:nvPr/>
        </p:nvSpPr>
        <p:spPr>
          <a:xfrm>
            <a:off x="141331" y="2032751"/>
            <a:ext cx="5559888" cy="33239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lvl="0" indent="-342900" algn="just">
              <a:buFont typeface="Courier New" panose="02070309020205020404" pitchFamily="49" charset="0"/>
              <a:buChar char="o"/>
              <a:defRPr/>
            </a:pPr>
            <a:r>
              <a:rPr lang="fr-FR" sz="1500" b="1" dirty="0">
                <a:latin typeface="Kantar Brown" panose="020B0504020101010102"/>
              </a:rPr>
              <a:t>M2I</a:t>
            </a:r>
            <a:r>
              <a:rPr lang="fr-FR" sz="1500" dirty="0">
                <a:latin typeface="Kantar Brown" panose="020B0504020101010102"/>
              </a:rPr>
              <a:t> : Je veux optimiser/élargir ma gamme produits en maximisant ma couverture et mes volumes et en évitant la cannibalisation de mes références existantes.</a:t>
            </a:r>
          </a:p>
          <a:p>
            <a:pPr marL="342900" lvl="0" indent="-342900" algn="just">
              <a:buFont typeface="Courier New" panose="02070309020205020404" pitchFamily="49" charset="0"/>
              <a:buChar char="o"/>
              <a:defRPr/>
            </a:pPr>
            <a:r>
              <a:rPr lang="fr-FR" sz="1500" dirty="0">
                <a:latin typeface="Kantar Brown" panose="020B0504020101010102"/>
              </a:rPr>
              <a:t>Je veux toucher un maximum de clients avec une gamme élargie de produits/services (Turf Light).</a:t>
            </a:r>
          </a:p>
          <a:p>
            <a:pPr marL="342900" lvl="0" indent="-342900" algn="just">
              <a:buFont typeface="Courier New" panose="02070309020205020404" pitchFamily="49" charset="0"/>
              <a:buChar char="o"/>
              <a:defRPr/>
            </a:pPr>
            <a:endParaRPr lang="fr-FR" sz="1500" dirty="0">
              <a:latin typeface="Kantar Brown" panose="020B0504020101010102"/>
            </a:endParaRPr>
          </a:p>
          <a:p>
            <a:pPr marL="342900" lvl="0" indent="-342900" algn="just">
              <a:buFont typeface="Courier New" panose="02070309020205020404" pitchFamily="49" charset="0"/>
              <a:buChar char="o"/>
              <a:defRPr/>
            </a:pPr>
            <a:r>
              <a:rPr lang="fr-FR" sz="1500" b="1" dirty="0">
                <a:latin typeface="Kantar Brown" panose="020B0504020101010102"/>
              </a:rPr>
              <a:t>ECX</a:t>
            </a:r>
            <a:r>
              <a:rPr lang="fr-FR" sz="1500" dirty="0">
                <a:latin typeface="Kantar Brown" panose="020B0504020101010102"/>
              </a:rPr>
              <a:t> : rationnaliser mes canaux de hotline en fonction de leur impact sur la satisfaction/recommandation. Voir l’apport sur mon NPS de l’introduction d’un nouveau mode de contact du service client (Turf Light).</a:t>
            </a:r>
          </a:p>
          <a:p>
            <a:pPr marL="342900" lvl="0" indent="-342900" algn="just">
              <a:buFont typeface="Courier New" panose="02070309020205020404" pitchFamily="49" charset="0"/>
              <a:buChar char="o"/>
              <a:defRPr/>
            </a:pPr>
            <a:endParaRPr lang="fr-FR" sz="1500" dirty="0">
              <a:latin typeface="Kantar Brown" panose="020B0504020101010102"/>
            </a:endParaRPr>
          </a:p>
          <a:p>
            <a:pPr marL="342900" lvl="0" indent="-342900" algn="just">
              <a:buFont typeface="Courier New" panose="02070309020205020404" pitchFamily="49" charset="0"/>
              <a:buChar char="o"/>
              <a:defRPr/>
            </a:pPr>
            <a:r>
              <a:rPr lang="fr-FR" sz="1500" b="1" dirty="0">
                <a:latin typeface="Kantar Brown" panose="020B0504020101010102"/>
              </a:rPr>
              <a:t>Brand</a:t>
            </a:r>
            <a:r>
              <a:rPr lang="fr-FR" sz="1500" dirty="0">
                <a:latin typeface="Kantar Brown" panose="020B0504020101010102"/>
              </a:rPr>
              <a:t> : identifier les marques fille qui me permettent de couvrir le plus largement mon cœur de cible (Turf Light).</a:t>
            </a:r>
          </a:p>
          <a:p>
            <a:pPr marL="342900" lvl="0" indent="-342900" algn="just">
              <a:buFont typeface="Courier New" panose="02070309020205020404" pitchFamily="49" charset="0"/>
              <a:buChar char="o"/>
              <a:defRPr/>
            </a:pPr>
            <a:endParaRPr lang="fr-FR" sz="1500" dirty="0">
              <a:latin typeface="Kantar Brown" panose="020B0504020101010102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56291700-5280-4B12-BE42-AC7F93B9AA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1218" y="2572163"/>
            <a:ext cx="3053455" cy="1713673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D503B95-CFF9-46E7-BF09-35B457225E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8682" y="4503447"/>
            <a:ext cx="3462024" cy="14789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01578F3F-0C40-458B-9FA3-ECED569A71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35769" y="2312027"/>
            <a:ext cx="3030060" cy="17070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82ADF5AE-AD12-4A6E-A2C6-BFC17D52ADA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86" r="462"/>
          <a:stretch/>
        </p:blipFill>
        <p:spPr>
          <a:xfrm>
            <a:off x="8813263" y="4138288"/>
            <a:ext cx="3275072" cy="186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6044848-695F-B77C-CA99-634AED6196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3970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3F5E5F3-E32D-4E85-AB4F-A09CA9BFF1C2}"/>
              </a:ext>
            </a:extLst>
          </p:cNvPr>
          <p:cNvSpPr/>
          <p:nvPr/>
        </p:nvSpPr>
        <p:spPr>
          <a:xfrm>
            <a:off x="3345152" y="3617687"/>
            <a:ext cx="4121281" cy="1479899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818E7C-3DEF-44FD-A3E9-4A5F98B59E9E}"/>
              </a:ext>
            </a:extLst>
          </p:cNvPr>
          <p:cNvSpPr/>
          <p:nvPr/>
        </p:nvSpPr>
        <p:spPr>
          <a:xfrm>
            <a:off x="7668461" y="3617687"/>
            <a:ext cx="4276793" cy="1479899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06D034-368E-4638-9CAA-403298E12214}"/>
              </a:ext>
            </a:extLst>
          </p:cNvPr>
          <p:cNvSpPr/>
          <p:nvPr/>
        </p:nvSpPr>
        <p:spPr>
          <a:xfrm>
            <a:off x="187786" y="3617687"/>
            <a:ext cx="2938060" cy="1479899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AB98E6F-438F-4658-86E4-34DE44A515B9}"/>
              </a:ext>
            </a:extLst>
          </p:cNvPr>
          <p:cNvSpPr txBox="1"/>
          <p:nvPr/>
        </p:nvSpPr>
        <p:spPr>
          <a:xfrm>
            <a:off x="7853062" y="1735571"/>
            <a:ext cx="4092193" cy="6155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0EADC3">
                    <a:lumMod val="75000"/>
                  </a:srgbClr>
                </a:solidFill>
                <a:effectLst/>
                <a:uLnTx/>
                <a:uFillTx/>
                <a:latin typeface="Kantar Brown" panose="020B0504020101010102"/>
                <a:ea typeface="+mn-ea"/>
                <a:cs typeface="+mn-cs"/>
              </a:rPr>
              <a:t>Total MROI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Kantar Brown" panose="020B0504020101010102"/>
                <a:ea typeface="+mn-ea"/>
                <a:cs typeface="+mn-cs"/>
              </a:rPr>
              <a:t>Total Marketing Return on Investment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F98298-E540-403F-8C99-60F07CA7B6AB}"/>
              </a:ext>
            </a:extLst>
          </p:cNvPr>
          <p:cNvSpPr/>
          <p:nvPr/>
        </p:nvSpPr>
        <p:spPr>
          <a:xfrm>
            <a:off x="7939146" y="2442713"/>
            <a:ext cx="4183055" cy="1485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717171">
                    <a:lumMod val="75000"/>
                  </a:srgbClr>
                </a:solidFill>
                <a:effectLst/>
                <a:uLnTx/>
                <a:uFillTx/>
                <a:latin typeface="Kantar Brown" panose="020B0504020101010102"/>
                <a:ea typeface="+mn-ea"/>
                <a:cs typeface="+mn-cs"/>
              </a:rPr>
              <a:t>Solution combinant MROI &amp; BSA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50" b="0" i="0" u="none" strike="noStrike" kern="1200" cap="none" spc="0" normalizeH="0" baseline="0" noProof="0" dirty="0">
              <a:ln>
                <a:noFill/>
              </a:ln>
              <a:solidFill>
                <a:srgbClr val="717171">
                  <a:lumMod val="75000"/>
                </a:srgbClr>
              </a:solidFill>
              <a:effectLst/>
              <a:uLnTx/>
              <a:uFillTx/>
              <a:latin typeface="Kantar Brown" panose="020B050402010101010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717171">
                    <a:lumMod val="75000"/>
                  </a:srgbClr>
                </a:solidFill>
                <a:effectLst/>
                <a:uLnTx/>
                <a:uFillTx/>
                <a:latin typeface="Kantar Brown" panose="020B0504020101010102"/>
                <a:ea typeface="+mn-ea"/>
                <a:cs typeface="+mn-cs"/>
              </a:rPr>
              <a:t>Mesure de l’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717171">
                    <a:lumMod val="75000"/>
                  </a:srgbClr>
                </a:solidFill>
                <a:effectLst/>
                <a:uLnTx/>
                <a:uFillTx/>
                <a:latin typeface="Kantar Brown" panose="020B0504020101010102"/>
                <a:ea typeface="+mn-ea"/>
                <a:cs typeface="+mn-cs"/>
              </a:rPr>
              <a:t>equity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717171">
                    <a:lumMod val="75000"/>
                  </a:srgbClr>
                </a:solidFill>
                <a:effectLst/>
                <a:uLnTx/>
                <a:uFillTx/>
                <a:latin typeface="Kantar Brown" panose="020B0504020101010102"/>
                <a:ea typeface="+mn-ea"/>
                <a:cs typeface="+mn-cs"/>
              </a:rPr>
              <a:t> sur le business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717171">
                  <a:lumMod val="75000"/>
                </a:srgbClr>
              </a:solidFill>
              <a:effectLst/>
              <a:uLnTx/>
              <a:uFillTx/>
              <a:latin typeface="Kantar Brown" panose="020B050402010101010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717171">
                    <a:lumMod val="75000"/>
                  </a:srgbClr>
                </a:solidFill>
                <a:effectLst/>
                <a:uLnTx/>
                <a:uFillTx/>
                <a:latin typeface="Kantar Brown" panose="020B0504020101010102"/>
                <a:ea typeface="+mn-ea"/>
                <a:cs typeface="+mn-cs"/>
              </a:rPr>
              <a:t>Intégration des effets court terme &amp; long terme des actions media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717171">
                  <a:lumMod val="75000"/>
                </a:srgbClr>
              </a:solidFill>
              <a:effectLst/>
              <a:uLnTx/>
              <a:uFillTx/>
              <a:latin typeface="Kantar Brown" panose="020B0504020101010102"/>
              <a:ea typeface="+mn-ea"/>
              <a:cs typeface="+mn-cs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114FD85-FEB2-4815-BC1E-8885C387B412}"/>
              </a:ext>
            </a:extLst>
          </p:cNvPr>
          <p:cNvSpPr txBox="1"/>
          <p:nvPr/>
        </p:nvSpPr>
        <p:spPr>
          <a:xfrm>
            <a:off x="110948" y="1735571"/>
            <a:ext cx="3205098" cy="6155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0EADC3">
                    <a:lumMod val="75000"/>
                  </a:srgbClr>
                </a:solidFill>
                <a:effectLst/>
                <a:uLnTx/>
                <a:uFillTx/>
                <a:latin typeface="Kantar Brown" panose="020B0504020101010102"/>
                <a:ea typeface="+mn-ea"/>
                <a:cs typeface="+mn-cs"/>
              </a:rPr>
              <a:t>MROI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Kantar Brown" panose="020B0504020101010102"/>
                <a:ea typeface="+mn-ea"/>
                <a:cs typeface="+mn-cs"/>
              </a:rPr>
              <a:t>Marketing Return On Investment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4C5361E-D0D2-4DD8-96CD-874A46355F91}"/>
              </a:ext>
            </a:extLst>
          </p:cNvPr>
          <p:cNvSpPr txBox="1"/>
          <p:nvPr/>
        </p:nvSpPr>
        <p:spPr>
          <a:xfrm>
            <a:off x="3727554" y="1735571"/>
            <a:ext cx="3713999" cy="6155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0EADC3">
                    <a:lumMod val="75000"/>
                  </a:srgbClr>
                </a:solidFill>
                <a:effectLst/>
                <a:uLnTx/>
                <a:uFillTx/>
                <a:latin typeface="Kantar Brown" panose="020B0504020101010102"/>
                <a:ea typeface="+mn-ea"/>
                <a:cs typeface="+mn-cs"/>
              </a:rPr>
              <a:t>BSA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Kantar Brown" panose="020B0504020101010102"/>
                <a:ea typeface="+mn-ea"/>
                <a:cs typeface="+mn-cs"/>
              </a:rPr>
              <a:t>Brand Structures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Kantar Brown" panose="020B0504020101010102"/>
                <a:ea typeface="+mn-ea"/>
                <a:cs typeface="+mn-cs"/>
              </a:rPr>
              <a:t>Analysis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717171"/>
              </a:solidFill>
              <a:effectLst/>
              <a:uLnTx/>
              <a:uFillTx/>
              <a:latin typeface="Kantar Brown" panose="020B0504020101010102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FC4B94-7EE4-48DE-B35F-1BDEB1725C59}"/>
              </a:ext>
            </a:extLst>
          </p:cNvPr>
          <p:cNvSpPr/>
          <p:nvPr/>
        </p:nvSpPr>
        <p:spPr>
          <a:xfrm>
            <a:off x="168688" y="2671618"/>
            <a:ext cx="32866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717171">
                    <a:lumMod val="75000"/>
                  </a:srgbClr>
                </a:solidFill>
                <a:effectLst/>
                <a:uLnTx/>
                <a:uFillTx/>
                <a:latin typeface="Kantar Brown" panose="020B0504020101010102"/>
                <a:ea typeface="+mn-ea"/>
                <a:cs typeface="+mn-cs"/>
              </a:rPr>
              <a:t>Mesure de l’effet direct / court terme des leviers media marketing sur le business*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C10ECD-7301-458B-AAEA-68A30DDDA601}"/>
              </a:ext>
            </a:extLst>
          </p:cNvPr>
          <p:cNvSpPr/>
          <p:nvPr/>
        </p:nvSpPr>
        <p:spPr>
          <a:xfrm>
            <a:off x="3682737" y="2549487"/>
            <a:ext cx="3713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717171">
                    <a:lumMod val="75000"/>
                  </a:srgbClr>
                </a:solidFill>
                <a:effectLst/>
                <a:uLnTx/>
                <a:uFillTx/>
                <a:latin typeface="Kantar Brown" panose="020B0504020101010102"/>
                <a:ea typeface="+mn-ea"/>
                <a:cs typeface="+mn-cs"/>
              </a:rPr>
              <a:t>Identification des dimensions d’image qui drivent l’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717171">
                    <a:lumMod val="75000"/>
                  </a:srgbClr>
                </a:solidFill>
                <a:effectLst/>
                <a:uLnTx/>
                <a:uFillTx/>
                <a:latin typeface="Kantar Brown" panose="020B0504020101010102"/>
                <a:ea typeface="+mn-ea"/>
                <a:cs typeface="+mn-cs"/>
              </a:rPr>
              <a:t>equity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717171">
                    <a:lumMod val="75000"/>
                  </a:srgbClr>
                </a:solidFill>
                <a:effectLst/>
                <a:uLnTx/>
                <a:uFillTx/>
                <a:latin typeface="Kantar Brown" panose="020B0504020101010102"/>
                <a:ea typeface="+mn-ea"/>
                <a:cs typeface="+mn-cs"/>
              </a:rPr>
              <a:t>**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0" i="0" u="none" strike="noStrike" kern="1200" cap="none" spc="0" normalizeH="0" baseline="0" noProof="0" dirty="0">
              <a:ln>
                <a:noFill/>
              </a:ln>
              <a:solidFill>
                <a:srgbClr val="717171">
                  <a:lumMod val="75000"/>
                </a:srgbClr>
              </a:solidFill>
              <a:effectLst/>
              <a:uLnTx/>
              <a:uFillTx/>
              <a:latin typeface="Kantar Brown" panose="020B050402010101010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717171">
                    <a:lumMod val="75000"/>
                  </a:srgbClr>
                </a:solidFill>
                <a:effectLst/>
                <a:uLnTx/>
                <a:uFillTx/>
                <a:latin typeface="Kantar Brown" panose="020B0504020101010102"/>
                <a:ea typeface="+mn-ea"/>
                <a:cs typeface="+mn-cs"/>
              </a:rPr>
              <a:t>Mesure de l’effet des leviers media marketing sur l’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717171">
                    <a:lumMod val="75000"/>
                  </a:srgbClr>
                </a:solidFill>
                <a:effectLst/>
                <a:uLnTx/>
                <a:uFillTx/>
                <a:latin typeface="Kantar Brown" panose="020B0504020101010102"/>
                <a:ea typeface="+mn-ea"/>
                <a:cs typeface="+mn-cs"/>
              </a:rPr>
              <a:t>equity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717171">
                  <a:lumMod val="75000"/>
                </a:srgbClr>
              </a:solidFill>
              <a:effectLst/>
              <a:uLnTx/>
              <a:uFillTx/>
              <a:latin typeface="Kantar Brown" panose="020B0504020101010102"/>
              <a:ea typeface="+mn-ea"/>
              <a:cs typeface="+mn-cs"/>
            </a:endParaRPr>
          </a:p>
        </p:txBody>
      </p:sp>
      <p:sp>
        <p:nvSpPr>
          <p:cNvPr id="18" name="object 70">
            <a:extLst>
              <a:ext uri="{FF2B5EF4-FFF2-40B4-BE49-F238E27FC236}">
                <a16:creationId xmlns:a16="http://schemas.microsoft.com/office/drawing/2014/main" id="{08FB914F-F51D-4817-A631-434901FABCC5}"/>
              </a:ext>
            </a:extLst>
          </p:cNvPr>
          <p:cNvSpPr txBox="1"/>
          <p:nvPr/>
        </p:nvSpPr>
        <p:spPr>
          <a:xfrm>
            <a:off x="335754" y="4637936"/>
            <a:ext cx="1251746" cy="3795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-5" normalizeH="0" baseline="0" noProof="0" dirty="0">
                <a:ln>
                  <a:noFill/>
                </a:ln>
                <a:solidFill>
                  <a:srgbClr val="0EADC3">
                    <a:lumMod val="75000"/>
                  </a:srgbClr>
                </a:solidFill>
                <a:effectLst/>
                <a:uLnTx/>
                <a:uFillTx/>
                <a:latin typeface="Kantar Brown" panose="020B0504020101010102"/>
                <a:ea typeface="+mn-ea"/>
                <a:cs typeface="Arial"/>
              </a:rPr>
              <a:t>Marketing Mix</a:t>
            </a:r>
          </a:p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-5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Kantar Brown" panose="020B0504020101010102"/>
                <a:ea typeface="+mn-ea"/>
                <a:cs typeface="Arial"/>
              </a:rPr>
              <a:t>Paid, Owned, Earned</a:t>
            </a: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717171"/>
              </a:solidFill>
              <a:effectLst/>
              <a:uLnTx/>
              <a:uFillTx/>
              <a:latin typeface="Kantar Brown" panose="020B0504020101010102"/>
              <a:ea typeface="+mn-ea"/>
              <a:cs typeface="Arial"/>
            </a:endParaRPr>
          </a:p>
        </p:txBody>
      </p:sp>
      <p:sp>
        <p:nvSpPr>
          <p:cNvPr id="19" name="object 70">
            <a:extLst>
              <a:ext uri="{FF2B5EF4-FFF2-40B4-BE49-F238E27FC236}">
                <a16:creationId xmlns:a16="http://schemas.microsoft.com/office/drawing/2014/main" id="{ECCB643F-B2B1-4FBA-A168-C0AF5D78E02D}"/>
              </a:ext>
            </a:extLst>
          </p:cNvPr>
          <p:cNvSpPr txBox="1"/>
          <p:nvPr/>
        </p:nvSpPr>
        <p:spPr>
          <a:xfrm>
            <a:off x="1992129" y="4634301"/>
            <a:ext cx="9841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EADC3">
                    <a:lumMod val="75000"/>
                  </a:srgbClr>
                </a:solidFill>
                <a:effectLst/>
                <a:uLnTx/>
                <a:uFillTx/>
                <a:latin typeface="Kantar Brown" panose="020B0504020101010102"/>
                <a:ea typeface="+mn-ea"/>
                <a:cs typeface="Arial"/>
              </a:rPr>
              <a:t>KPI Business</a:t>
            </a:r>
            <a:endParaRPr kumimoji="0" sz="1400" b="1" i="0" u="none" strike="noStrike" kern="1200" cap="none" spc="0" normalizeH="0" baseline="0" noProof="0" dirty="0">
              <a:ln>
                <a:noFill/>
              </a:ln>
              <a:solidFill>
                <a:srgbClr val="0EADC3">
                  <a:lumMod val="75000"/>
                </a:srgbClr>
              </a:solidFill>
              <a:effectLst/>
              <a:uLnTx/>
              <a:uFillTx/>
              <a:latin typeface="Kantar Brown" panose="020B0504020101010102"/>
              <a:ea typeface="+mn-ea"/>
              <a:cs typeface="Arial"/>
            </a:endParaRPr>
          </a:p>
        </p:txBody>
      </p:sp>
      <p:sp>
        <p:nvSpPr>
          <p:cNvPr id="20" name="object 62">
            <a:extLst>
              <a:ext uri="{FF2B5EF4-FFF2-40B4-BE49-F238E27FC236}">
                <a16:creationId xmlns:a16="http://schemas.microsoft.com/office/drawing/2014/main" id="{1173A008-16A5-4579-A3A5-5C3F4D8787CC}"/>
              </a:ext>
            </a:extLst>
          </p:cNvPr>
          <p:cNvSpPr txBox="1"/>
          <p:nvPr/>
        </p:nvSpPr>
        <p:spPr>
          <a:xfrm>
            <a:off x="6342942" y="4633554"/>
            <a:ext cx="951992" cy="228268"/>
          </a:xfrm>
          <a:prstGeom prst="rect">
            <a:avLst/>
          </a:prstGeom>
        </p:spPr>
        <p:txBody>
          <a:bodyPr vert="horz" wrap="none" lIns="0" tIns="12700" rIns="0" bIns="0" rtlCol="0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ts val="100"/>
              </a:spcBef>
              <a:defRPr sz="1200" b="1">
                <a:solidFill>
                  <a:srgbClr val="585858"/>
                </a:solidFill>
                <a:cs typeface="Arial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EADC3">
                    <a:lumMod val="75000"/>
                  </a:srgbClr>
                </a:solidFill>
                <a:effectLst/>
                <a:uLnTx/>
                <a:uFillTx/>
                <a:latin typeface="Kantar Brown" panose="020B0504020101010102"/>
                <a:ea typeface="+mn-ea"/>
                <a:cs typeface="Arial"/>
              </a:rPr>
              <a:t>Brand </a:t>
            </a: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EADC3">
                    <a:lumMod val="75000"/>
                  </a:srgbClr>
                </a:solidFill>
                <a:effectLst/>
                <a:uLnTx/>
                <a:uFillTx/>
                <a:latin typeface="Kantar Brown" panose="020B0504020101010102"/>
                <a:ea typeface="+mn-ea"/>
                <a:cs typeface="Arial"/>
              </a:rPr>
              <a:t>Equity</a:t>
            </a: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srgbClr val="0EADC3">
                  <a:lumMod val="75000"/>
                </a:srgbClr>
              </a:solidFill>
              <a:effectLst/>
              <a:uLnTx/>
              <a:uFillTx/>
              <a:latin typeface="Kantar Brown" panose="020B0504020101010102"/>
              <a:ea typeface="+mn-ea"/>
              <a:cs typeface="Arial"/>
            </a:endParaRPr>
          </a:p>
        </p:txBody>
      </p:sp>
      <p:sp>
        <p:nvSpPr>
          <p:cNvPr id="21" name="object 70">
            <a:extLst>
              <a:ext uri="{FF2B5EF4-FFF2-40B4-BE49-F238E27FC236}">
                <a16:creationId xmlns:a16="http://schemas.microsoft.com/office/drawing/2014/main" id="{3EACFD6B-9546-4AE3-9DA9-AB6259BB4C50}"/>
              </a:ext>
            </a:extLst>
          </p:cNvPr>
          <p:cNvSpPr txBox="1"/>
          <p:nvPr/>
        </p:nvSpPr>
        <p:spPr>
          <a:xfrm>
            <a:off x="5062041" y="4608901"/>
            <a:ext cx="72325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-5" normalizeH="0" baseline="0" noProof="0" dirty="0">
                <a:ln>
                  <a:noFill/>
                </a:ln>
                <a:solidFill>
                  <a:srgbClr val="0EADC3">
                    <a:lumMod val="75000"/>
                  </a:srgbClr>
                </a:solidFill>
                <a:effectLst/>
                <a:uLnTx/>
                <a:uFillTx/>
                <a:latin typeface="Kantar Brown" panose="020B0504020101010102"/>
                <a:ea typeface="+mn-ea"/>
                <a:cs typeface="Arial"/>
              </a:rPr>
              <a:t>Image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C5552C1-44AF-43EC-BCA0-E3F28E58CEBC}"/>
              </a:ext>
            </a:extLst>
          </p:cNvPr>
          <p:cNvSpPr txBox="1"/>
          <p:nvPr/>
        </p:nvSpPr>
        <p:spPr>
          <a:xfrm>
            <a:off x="3423298" y="1845588"/>
            <a:ext cx="20999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717171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+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F2E6FDC3-CC04-428B-B6B7-C69D63951899}"/>
              </a:ext>
            </a:extLst>
          </p:cNvPr>
          <p:cNvSpPr txBox="1"/>
          <p:nvPr/>
        </p:nvSpPr>
        <p:spPr>
          <a:xfrm>
            <a:off x="7554686" y="1845588"/>
            <a:ext cx="14579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717171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40AE527-9728-4F13-A855-A3C7D92A46B0}"/>
              </a:ext>
            </a:extLst>
          </p:cNvPr>
          <p:cNvSpPr/>
          <p:nvPr/>
        </p:nvSpPr>
        <p:spPr>
          <a:xfrm>
            <a:off x="187786" y="5267838"/>
            <a:ext cx="2938060" cy="544175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Kantar Brown" panose="020B0504020101010102"/>
                <a:ea typeface="+mn-ea"/>
                <a:cs typeface="Arial"/>
              </a:rPr>
              <a:t>*KPI business :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Kantar Brown" panose="020B0504020101010102"/>
                <a:ea typeface="+mn-ea"/>
                <a:cs typeface="Arial"/>
              </a:rPr>
              <a:t>ventes volume ou valeur, trafic, devis, souscriptions…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E69F95-E8D1-4C33-A9AB-BE1319E878D3}"/>
              </a:ext>
            </a:extLst>
          </p:cNvPr>
          <p:cNvSpPr/>
          <p:nvPr/>
        </p:nvSpPr>
        <p:spPr>
          <a:xfrm>
            <a:off x="3345152" y="5267838"/>
            <a:ext cx="4121281" cy="544175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Kantar Brown" panose="020B0504020101010102"/>
                <a:ea typeface="+mn-ea"/>
                <a:cs typeface="Arial"/>
              </a:rPr>
              <a:t>**KPI </a:t>
            </a: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Kantar Brown" panose="020B0504020101010102"/>
                <a:ea typeface="+mn-ea"/>
                <a:cs typeface="Arial"/>
              </a:rPr>
              <a:t>Equity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Kantar Brown" panose="020B0504020101010102"/>
                <a:ea typeface="+mn-ea"/>
                <a:cs typeface="Arial"/>
              </a:rPr>
              <a:t> :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Kantar Brown" panose="020B0504020101010102"/>
                <a:ea typeface="+mn-ea"/>
                <a:cs typeface="Arial"/>
              </a:rPr>
              <a:t>opinion, considération, notoriété…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6" name="Group 3">
            <a:extLst>
              <a:ext uri="{FF2B5EF4-FFF2-40B4-BE49-F238E27FC236}">
                <a16:creationId xmlns:a16="http://schemas.microsoft.com/office/drawing/2014/main" id="{1FC50F98-6639-4BE0-A845-657C6FA92B1B}"/>
              </a:ext>
            </a:extLst>
          </p:cNvPr>
          <p:cNvGrpSpPr/>
          <p:nvPr/>
        </p:nvGrpSpPr>
        <p:grpSpPr>
          <a:xfrm>
            <a:off x="457368" y="3818523"/>
            <a:ext cx="938604" cy="784313"/>
            <a:chOff x="835993" y="2655677"/>
            <a:chExt cx="774446" cy="647140"/>
          </a:xfrm>
        </p:grpSpPr>
        <p:pic>
          <p:nvPicPr>
            <p:cNvPr id="27" name="Graphic 143">
              <a:extLst>
                <a:ext uri="{FF2B5EF4-FFF2-40B4-BE49-F238E27FC236}">
                  <a16:creationId xmlns:a16="http://schemas.microsoft.com/office/drawing/2014/main" id="{FA9F66CD-2BE0-4907-A493-05A67924E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4679" y="3002021"/>
              <a:ext cx="365760" cy="286247"/>
            </a:xfrm>
            <a:prstGeom prst="rect">
              <a:avLst/>
            </a:prstGeom>
          </p:spPr>
        </p:pic>
        <p:pic>
          <p:nvPicPr>
            <p:cNvPr id="28" name="Graphic 147">
              <a:extLst>
                <a:ext uri="{FF2B5EF4-FFF2-40B4-BE49-F238E27FC236}">
                  <a16:creationId xmlns:a16="http://schemas.microsoft.com/office/drawing/2014/main" id="{D6EB924E-F327-414E-AEEB-2DA5184CA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4679" y="2655677"/>
              <a:ext cx="365760" cy="302834"/>
            </a:xfrm>
            <a:prstGeom prst="rect">
              <a:avLst/>
            </a:prstGeom>
          </p:spPr>
        </p:pic>
        <p:pic>
          <p:nvPicPr>
            <p:cNvPr id="29" name="Graphic 150">
              <a:extLst>
                <a:ext uri="{FF2B5EF4-FFF2-40B4-BE49-F238E27FC236}">
                  <a16:creationId xmlns:a16="http://schemas.microsoft.com/office/drawing/2014/main" id="{0F4E2466-61D6-4826-8DD1-7D42CF6B4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5993" y="2655677"/>
              <a:ext cx="346439" cy="241002"/>
            </a:xfrm>
            <a:prstGeom prst="rect">
              <a:avLst/>
            </a:prstGeom>
          </p:spPr>
        </p:pic>
        <p:pic>
          <p:nvPicPr>
            <p:cNvPr id="30" name="Graphic 151">
              <a:extLst>
                <a:ext uri="{FF2B5EF4-FFF2-40B4-BE49-F238E27FC236}">
                  <a16:creationId xmlns:a16="http://schemas.microsoft.com/office/drawing/2014/main" id="{4A18AEC1-F8DB-49B1-95ED-5BBA8D444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12570" y="2937057"/>
              <a:ext cx="206734" cy="365760"/>
            </a:xfrm>
            <a:prstGeom prst="rect">
              <a:avLst/>
            </a:prstGeom>
          </p:spPr>
        </p:pic>
      </p:grpSp>
      <p:pic>
        <p:nvPicPr>
          <p:cNvPr id="31" name="Graphic 6">
            <a:extLst>
              <a:ext uri="{FF2B5EF4-FFF2-40B4-BE49-F238E27FC236}">
                <a16:creationId xmlns:a16="http://schemas.microsoft.com/office/drawing/2014/main" id="{C199D18D-273F-488C-A1AF-471B58A47A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29708" y="3801949"/>
            <a:ext cx="769004" cy="735929"/>
          </a:xfrm>
          <a:prstGeom prst="rect">
            <a:avLst/>
          </a:prstGeom>
        </p:spPr>
      </p:pic>
      <p:pic>
        <p:nvPicPr>
          <p:cNvPr id="32" name="Graphic 316">
            <a:extLst>
              <a:ext uri="{FF2B5EF4-FFF2-40B4-BE49-F238E27FC236}">
                <a16:creationId xmlns:a16="http://schemas.microsoft.com/office/drawing/2014/main" id="{86ABB51F-56D6-4E91-AA2C-24A88972BC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74956" y="3925596"/>
            <a:ext cx="524508" cy="634932"/>
          </a:xfrm>
          <a:prstGeom prst="rect">
            <a:avLst/>
          </a:prstGeom>
        </p:spPr>
      </p:pic>
      <p:cxnSp>
        <p:nvCxnSpPr>
          <p:cNvPr id="33" name="Straight Arrow Connector 126">
            <a:extLst>
              <a:ext uri="{FF2B5EF4-FFF2-40B4-BE49-F238E27FC236}">
                <a16:creationId xmlns:a16="http://schemas.microsoft.com/office/drawing/2014/main" id="{540D2441-E0C9-4D3A-AF2E-956CF9AC895B}"/>
              </a:ext>
            </a:extLst>
          </p:cNvPr>
          <p:cNvCxnSpPr>
            <a:cxnSpLocks/>
          </p:cNvCxnSpPr>
          <p:nvPr/>
        </p:nvCxnSpPr>
        <p:spPr>
          <a:xfrm>
            <a:off x="1500829" y="4229031"/>
            <a:ext cx="504000" cy="0"/>
          </a:xfrm>
          <a:prstGeom prst="straightConnector1">
            <a:avLst/>
          </a:prstGeom>
          <a:ln w="19050" cap="rnd">
            <a:solidFill>
              <a:schemeClr val="tx1"/>
            </a:solidFill>
            <a:prstDash val="sysDot"/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140">
            <a:extLst>
              <a:ext uri="{FF2B5EF4-FFF2-40B4-BE49-F238E27FC236}">
                <a16:creationId xmlns:a16="http://schemas.microsoft.com/office/drawing/2014/main" id="{1968A928-49CF-4387-89D4-95F2EA0B227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94833" y="3861819"/>
            <a:ext cx="822960" cy="715617"/>
          </a:xfrm>
          <a:prstGeom prst="rect">
            <a:avLst/>
          </a:prstGeom>
        </p:spPr>
      </p:pic>
      <p:sp>
        <p:nvSpPr>
          <p:cNvPr id="35" name="object 70">
            <a:extLst>
              <a:ext uri="{FF2B5EF4-FFF2-40B4-BE49-F238E27FC236}">
                <a16:creationId xmlns:a16="http://schemas.microsoft.com/office/drawing/2014/main" id="{40801284-56B9-4060-B50B-46FAC5C03E20}"/>
              </a:ext>
            </a:extLst>
          </p:cNvPr>
          <p:cNvSpPr txBox="1"/>
          <p:nvPr/>
        </p:nvSpPr>
        <p:spPr>
          <a:xfrm>
            <a:off x="3425685" y="4612536"/>
            <a:ext cx="1251746" cy="3795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-5" normalizeH="0" baseline="0" noProof="0" dirty="0">
                <a:ln>
                  <a:noFill/>
                </a:ln>
                <a:solidFill>
                  <a:srgbClr val="0EADC3">
                    <a:lumMod val="75000"/>
                  </a:srgbClr>
                </a:solidFill>
                <a:effectLst/>
                <a:uLnTx/>
                <a:uFillTx/>
                <a:latin typeface="Kantar Brown" panose="020B0504020101010102"/>
                <a:ea typeface="+mn-ea"/>
                <a:cs typeface="Arial"/>
              </a:rPr>
              <a:t>Marketing Mix</a:t>
            </a:r>
          </a:p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-5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Kantar Brown" panose="020B0504020101010102"/>
                <a:ea typeface="+mn-ea"/>
                <a:cs typeface="Arial"/>
              </a:rPr>
              <a:t>Paid, Owned, Earned</a:t>
            </a: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717171"/>
              </a:solidFill>
              <a:effectLst/>
              <a:uLnTx/>
              <a:uFillTx/>
              <a:latin typeface="Kantar Brown" panose="020B0504020101010102"/>
              <a:ea typeface="+mn-ea"/>
              <a:cs typeface="Arial"/>
            </a:endParaRPr>
          </a:p>
        </p:txBody>
      </p:sp>
      <p:grpSp>
        <p:nvGrpSpPr>
          <p:cNvPr id="36" name="Group 3">
            <a:extLst>
              <a:ext uri="{FF2B5EF4-FFF2-40B4-BE49-F238E27FC236}">
                <a16:creationId xmlns:a16="http://schemas.microsoft.com/office/drawing/2014/main" id="{5E31AFD6-D19A-4720-86DC-54B4C00A0EE4}"/>
              </a:ext>
            </a:extLst>
          </p:cNvPr>
          <p:cNvGrpSpPr/>
          <p:nvPr/>
        </p:nvGrpSpPr>
        <p:grpSpPr>
          <a:xfrm>
            <a:off x="3547299" y="3793123"/>
            <a:ext cx="938604" cy="784313"/>
            <a:chOff x="835993" y="2655677"/>
            <a:chExt cx="774446" cy="647140"/>
          </a:xfrm>
        </p:grpSpPr>
        <p:pic>
          <p:nvPicPr>
            <p:cNvPr id="37" name="Graphic 143">
              <a:extLst>
                <a:ext uri="{FF2B5EF4-FFF2-40B4-BE49-F238E27FC236}">
                  <a16:creationId xmlns:a16="http://schemas.microsoft.com/office/drawing/2014/main" id="{1FB8ED7B-43E9-4570-9B8A-EE30CDFDA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4679" y="3002021"/>
              <a:ext cx="365760" cy="286247"/>
            </a:xfrm>
            <a:prstGeom prst="rect">
              <a:avLst/>
            </a:prstGeom>
          </p:spPr>
        </p:pic>
        <p:pic>
          <p:nvPicPr>
            <p:cNvPr id="38" name="Graphic 147">
              <a:extLst>
                <a:ext uri="{FF2B5EF4-FFF2-40B4-BE49-F238E27FC236}">
                  <a16:creationId xmlns:a16="http://schemas.microsoft.com/office/drawing/2014/main" id="{0DC2C9BF-8553-4F4B-BF35-BB68BA1E5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4679" y="2655677"/>
              <a:ext cx="365760" cy="302834"/>
            </a:xfrm>
            <a:prstGeom prst="rect">
              <a:avLst/>
            </a:prstGeom>
          </p:spPr>
        </p:pic>
        <p:pic>
          <p:nvPicPr>
            <p:cNvPr id="39" name="Graphic 150">
              <a:extLst>
                <a:ext uri="{FF2B5EF4-FFF2-40B4-BE49-F238E27FC236}">
                  <a16:creationId xmlns:a16="http://schemas.microsoft.com/office/drawing/2014/main" id="{3D882DC2-CF66-4E3B-936E-5F393A34D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5993" y="2655677"/>
              <a:ext cx="346439" cy="241002"/>
            </a:xfrm>
            <a:prstGeom prst="rect">
              <a:avLst/>
            </a:prstGeom>
          </p:spPr>
        </p:pic>
        <p:pic>
          <p:nvPicPr>
            <p:cNvPr id="40" name="Graphic 151">
              <a:extLst>
                <a:ext uri="{FF2B5EF4-FFF2-40B4-BE49-F238E27FC236}">
                  <a16:creationId xmlns:a16="http://schemas.microsoft.com/office/drawing/2014/main" id="{AB3A6B93-CF60-43ED-97DB-6919E675B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12570" y="2937057"/>
              <a:ext cx="206734" cy="365760"/>
            </a:xfrm>
            <a:prstGeom prst="rect">
              <a:avLst/>
            </a:prstGeom>
          </p:spPr>
        </p:pic>
      </p:grpSp>
      <p:cxnSp>
        <p:nvCxnSpPr>
          <p:cNvPr id="41" name="Straight Arrow Connector 126">
            <a:extLst>
              <a:ext uri="{FF2B5EF4-FFF2-40B4-BE49-F238E27FC236}">
                <a16:creationId xmlns:a16="http://schemas.microsoft.com/office/drawing/2014/main" id="{35312C34-BB76-4278-8F7E-5FCDFF25DF3E}"/>
              </a:ext>
            </a:extLst>
          </p:cNvPr>
          <p:cNvCxnSpPr>
            <a:cxnSpLocks/>
          </p:cNvCxnSpPr>
          <p:nvPr/>
        </p:nvCxnSpPr>
        <p:spPr>
          <a:xfrm>
            <a:off x="4570741" y="4229031"/>
            <a:ext cx="504000" cy="0"/>
          </a:xfrm>
          <a:prstGeom prst="straightConnector1">
            <a:avLst/>
          </a:prstGeom>
          <a:ln w="19050" cap="rnd">
            <a:solidFill>
              <a:schemeClr val="tx1"/>
            </a:solidFill>
            <a:prstDash val="sysDot"/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126">
            <a:extLst>
              <a:ext uri="{FF2B5EF4-FFF2-40B4-BE49-F238E27FC236}">
                <a16:creationId xmlns:a16="http://schemas.microsoft.com/office/drawing/2014/main" id="{8B1B9EB6-071A-4F31-812E-814A1DA7FA98}"/>
              </a:ext>
            </a:extLst>
          </p:cNvPr>
          <p:cNvCxnSpPr>
            <a:cxnSpLocks/>
          </p:cNvCxnSpPr>
          <p:nvPr/>
        </p:nvCxnSpPr>
        <p:spPr>
          <a:xfrm>
            <a:off x="5890833" y="4229031"/>
            <a:ext cx="504000" cy="0"/>
          </a:xfrm>
          <a:prstGeom prst="straightConnector1">
            <a:avLst/>
          </a:prstGeom>
          <a:ln w="19050" cap="rnd">
            <a:solidFill>
              <a:schemeClr val="tx1"/>
            </a:solidFill>
            <a:prstDash val="sysDot"/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Graphic 140">
            <a:extLst>
              <a:ext uri="{FF2B5EF4-FFF2-40B4-BE49-F238E27FC236}">
                <a16:creationId xmlns:a16="http://schemas.microsoft.com/office/drawing/2014/main" id="{B0DFC4BD-6600-41F9-A22D-53FFFA1A997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452462" y="3794863"/>
            <a:ext cx="822960" cy="715617"/>
          </a:xfrm>
          <a:prstGeom prst="rect">
            <a:avLst/>
          </a:prstGeom>
        </p:spPr>
      </p:pic>
      <p:sp>
        <p:nvSpPr>
          <p:cNvPr id="44" name="object 70">
            <a:extLst>
              <a:ext uri="{FF2B5EF4-FFF2-40B4-BE49-F238E27FC236}">
                <a16:creationId xmlns:a16="http://schemas.microsoft.com/office/drawing/2014/main" id="{A083057B-4CA1-42DD-A435-64B375F80FED}"/>
              </a:ext>
            </a:extLst>
          </p:cNvPr>
          <p:cNvSpPr txBox="1"/>
          <p:nvPr/>
        </p:nvSpPr>
        <p:spPr>
          <a:xfrm>
            <a:off x="10784848" y="4634301"/>
            <a:ext cx="9841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EADC3">
                    <a:lumMod val="75000"/>
                  </a:srgbClr>
                </a:solidFill>
                <a:effectLst/>
                <a:uLnTx/>
                <a:uFillTx/>
                <a:latin typeface="Kantar Brown" panose="020B0504020101010102"/>
                <a:ea typeface="+mn-ea"/>
                <a:cs typeface="Arial"/>
              </a:rPr>
              <a:t>KPI Business</a:t>
            </a:r>
            <a:endParaRPr kumimoji="0" sz="1400" b="1" i="0" u="none" strike="noStrike" kern="1200" cap="none" spc="0" normalizeH="0" baseline="0" noProof="0" dirty="0">
              <a:ln>
                <a:noFill/>
              </a:ln>
              <a:solidFill>
                <a:srgbClr val="0EADC3">
                  <a:lumMod val="75000"/>
                </a:srgbClr>
              </a:solidFill>
              <a:effectLst/>
              <a:uLnTx/>
              <a:uFillTx/>
              <a:latin typeface="Kantar Brown" panose="020B0504020101010102"/>
              <a:ea typeface="+mn-ea"/>
              <a:cs typeface="Arial"/>
            </a:endParaRPr>
          </a:p>
        </p:txBody>
      </p:sp>
      <p:pic>
        <p:nvPicPr>
          <p:cNvPr id="45" name="Graphic 6">
            <a:extLst>
              <a:ext uri="{FF2B5EF4-FFF2-40B4-BE49-F238E27FC236}">
                <a16:creationId xmlns:a16="http://schemas.microsoft.com/office/drawing/2014/main" id="{7DE9F249-559D-4F00-B716-9E7E184442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22427" y="3801949"/>
            <a:ext cx="769004" cy="735929"/>
          </a:xfrm>
          <a:prstGeom prst="rect">
            <a:avLst/>
          </a:prstGeom>
        </p:spPr>
      </p:pic>
      <p:cxnSp>
        <p:nvCxnSpPr>
          <p:cNvPr id="46" name="Straight Arrow Connector 126">
            <a:extLst>
              <a:ext uri="{FF2B5EF4-FFF2-40B4-BE49-F238E27FC236}">
                <a16:creationId xmlns:a16="http://schemas.microsoft.com/office/drawing/2014/main" id="{F2139EB6-3BAF-4AAC-BA6C-9DB8D483D5EB}"/>
              </a:ext>
            </a:extLst>
          </p:cNvPr>
          <p:cNvCxnSpPr>
            <a:cxnSpLocks/>
          </p:cNvCxnSpPr>
          <p:nvPr/>
        </p:nvCxnSpPr>
        <p:spPr>
          <a:xfrm>
            <a:off x="10280848" y="4274772"/>
            <a:ext cx="504000" cy="0"/>
          </a:xfrm>
          <a:prstGeom prst="straightConnector1">
            <a:avLst/>
          </a:prstGeom>
          <a:ln w="19050" cap="rnd">
            <a:solidFill>
              <a:schemeClr val="tx1"/>
            </a:solidFill>
            <a:prstDash val="sysDot"/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3">
            <a:extLst>
              <a:ext uri="{FF2B5EF4-FFF2-40B4-BE49-F238E27FC236}">
                <a16:creationId xmlns:a16="http://schemas.microsoft.com/office/drawing/2014/main" id="{D7B596A1-914B-4721-9946-627045C4FB06}"/>
              </a:ext>
            </a:extLst>
          </p:cNvPr>
          <p:cNvGrpSpPr/>
          <p:nvPr/>
        </p:nvGrpSpPr>
        <p:grpSpPr>
          <a:xfrm>
            <a:off x="7866853" y="3952103"/>
            <a:ext cx="938604" cy="784313"/>
            <a:chOff x="835993" y="2655677"/>
            <a:chExt cx="774446" cy="647140"/>
          </a:xfrm>
        </p:grpSpPr>
        <p:pic>
          <p:nvPicPr>
            <p:cNvPr id="51" name="Graphic 143">
              <a:extLst>
                <a:ext uri="{FF2B5EF4-FFF2-40B4-BE49-F238E27FC236}">
                  <a16:creationId xmlns:a16="http://schemas.microsoft.com/office/drawing/2014/main" id="{A0B2D3D6-2FFA-43A5-8869-F8E494C75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4679" y="3002021"/>
              <a:ext cx="365760" cy="286247"/>
            </a:xfrm>
            <a:prstGeom prst="rect">
              <a:avLst/>
            </a:prstGeom>
          </p:spPr>
        </p:pic>
        <p:pic>
          <p:nvPicPr>
            <p:cNvPr id="52" name="Graphic 147">
              <a:extLst>
                <a:ext uri="{FF2B5EF4-FFF2-40B4-BE49-F238E27FC236}">
                  <a16:creationId xmlns:a16="http://schemas.microsoft.com/office/drawing/2014/main" id="{50B65B16-20FC-48AA-8884-6E0C15B83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4679" y="2655677"/>
              <a:ext cx="365760" cy="302834"/>
            </a:xfrm>
            <a:prstGeom prst="rect">
              <a:avLst/>
            </a:prstGeom>
          </p:spPr>
        </p:pic>
        <p:pic>
          <p:nvPicPr>
            <p:cNvPr id="53" name="Graphic 150">
              <a:extLst>
                <a:ext uri="{FF2B5EF4-FFF2-40B4-BE49-F238E27FC236}">
                  <a16:creationId xmlns:a16="http://schemas.microsoft.com/office/drawing/2014/main" id="{76EC2C2D-61AE-4167-848A-E542712EA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5993" y="2655677"/>
              <a:ext cx="346439" cy="241002"/>
            </a:xfrm>
            <a:prstGeom prst="rect">
              <a:avLst/>
            </a:prstGeom>
          </p:spPr>
        </p:pic>
        <p:pic>
          <p:nvPicPr>
            <p:cNvPr id="54" name="Graphic 151">
              <a:extLst>
                <a:ext uri="{FF2B5EF4-FFF2-40B4-BE49-F238E27FC236}">
                  <a16:creationId xmlns:a16="http://schemas.microsoft.com/office/drawing/2014/main" id="{E0A80DB7-6CF6-41CB-960E-45A32B336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12570" y="2937057"/>
              <a:ext cx="206734" cy="365760"/>
            </a:xfrm>
            <a:prstGeom prst="rect">
              <a:avLst/>
            </a:prstGeom>
          </p:spPr>
        </p:pic>
      </p:grpSp>
      <p:cxnSp>
        <p:nvCxnSpPr>
          <p:cNvPr id="55" name="Straight Arrow Connector 126">
            <a:extLst>
              <a:ext uri="{FF2B5EF4-FFF2-40B4-BE49-F238E27FC236}">
                <a16:creationId xmlns:a16="http://schemas.microsoft.com/office/drawing/2014/main" id="{E49DDAE7-218B-454D-9BBF-9D43D9FEBD0C}"/>
              </a:ext>
            </a:extLst>
          </p:cNvPr>
          <p:cNvCxnSpPr>
            <a:cxnSpLocks/>
          </p:cNvCxnSpPr>
          <p:nvPr/>
        </p:nvCxnSpPr>
        <p:spPr>
          <a:xfrm>
            <a:off x="8892563" y="4274772"/>
            <a:ext cx="504000" cy="0"/>
          </a:xfrm>
          <a:prstGeom prst="straightConnector1">
            <a:avLst/>
          </a:prstGeom>
          <a:ln w="19050" cap="rnd">
            <a:solidFill>
              <a:schemeClr val="tx1"/>
            </a:solidFill>
            <a:prstDash val="sysDot"/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126">
            <a:extLst>
              <a:ext uri="{FF2B5EF4-FFF2-40B4-BE49-F238E27FC236}">
                <a16:creationId xmlns:a16="http://schemas.microsoft.com/office/drawing/2014/main" id="{D96589C4-B76F-46B0-AA7F-038EAE88063F}"/>
              </a:ext>
            </a:extLst>
          </p:cNvPr>
          <p:cNvCxnSpPr>
            <a:cxnSpLocks/>
          </p:cNvCxnSpPr>
          <p:nvPr/>
        </p:nvCxnSpPr>
        <p:spPr>
          <a:xfrm>
            <a:off x="8892563" y="4659117"/>
            <a:ext cx="1892285" cy="0"/>
          </a:xfrm>
          <a:prstGeom prst="straightConnector1">
            <a:avLst/>
          </a:prstGeom>
          <a:ln w="19050" cap="rnd">
            <a:solidFill>
              <a:schemeClr val="tx1"/>
            </a:solidFill>
            <a:prstDash val="sysDot"/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135">
            <a:extLst>
              <a:ext uri="{FF2B5EF4-FFF2-40B4-BE49-F238E27FC236}">
                <a16:creationId xmlns:a16="http://schemas.microsoft.com/office/drawing/2014/main" id="{A8BAC019-074D-4006-A470-9111AC40BC50}"/>
              </a:ext>
            </a:extLst>
          </p:cNvPr>
          <p:cNvSpPr txBox="1"/>
          <p:nvPr/>
        </p:nvSpPr>
        <p:spPr>
          <a:xfrm>
            <a:off x="8749690" y="4671910"/>
            <a:ext cx="1118295" cy="21544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Kantar Brown" panose="020B0504020101010102"/>
                <a:ea typeface="+mn-ea"/>
                <a:cs typeface="Arial" panose="020B0604020202020204" pitchFamily="34" charset="0"/>
              </a:rPr>
              <a:t>   </a:t>
            </a:r>
            <a:r>
              <a:rPr kumimoji="0" lang="en-GB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EADC3">
                    <a:lumMod val="75000"/>
                  </a:srgbClr>
                </a:solidFill>
                <a:effectLst/>
                <a:uLnTx/>
                <a:uFillTx/>
                <a:latin typeface="Kantar Brown" panose="020B0504020101010102"/>
                <a:ea typeface="+mn-ea"/>
                <a:cs typeface="Arial" panose="020B0604020202020204" pitchFamily="34" charset="0"/>
              </a:rPr>
              <a:t>Effet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EADC3">
                    <a:lumMod val="75000"/>
                  </a:srgbClr>
                </a:solidFill>
                <a:effectLst/>
                <a:uLnTx/>
                <a:uFillTx/>
                <a:latin typeface="Kantar Brown" panose="020B0504020101010102"/>
                <a:ea typeface="+mn-ea"/>
                <a:cs typeface="Arial" panose="020B0604020202020204" pitchFamily="34" charset="0"/>
              </a:rPr>
              <a:t> direct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717171"/>
              </a:solidFill>
              <a:effectLst/>
              <a:uLnTx/>
              <a:uFillTx/>
              <a:latin typeface="Kantar Brown" panose="020B0504020101010102"/>
              <a:ea typeface="+mn-ea"/>
              <a:cs typeface="Arial" panose="020B0604020202020204" pitchFamily="34" charset="0"/>
            </a:endParaRPr>
          </a:p>
        </p:txBody>
      </p:sp>
      <p:sp>
        <p:nvSpPr>
          <p:cNvPr id="58" name="TextBox 135">
            <a:extLst>
              <a:ext uri="{FF2B5EF4-FFF2-40B4-BE49-F238E27FC236}">
                <a16:creationId xmlns:a16="http://schemas.microsoft.com/office/drawing/2014/main" id="{54BDA74A-18A2-43A1-B1A3-C1C04F0F5BA3}"/>
              </a:ext>
            </a:extLst>
          </p:cNvPr>
          <p:cNvSpPr txBox="1"/>
          <p:nvPr/>
        </p:nvSpPr>
        <p:spPr>
          <a:xfrm>
            <a:off x="9241232" y="3974352"/>
            <a:ext cx="1118295" cy="21544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Kantar Brown" panose="020B0504020101010102"/>
                <a:ea typeface="+mn-ea"/>
                <a:cs typeface="Arial" panose="020B0604020202020204" pitchFamily="34" charset="0"/>
              </a:rPr>
              <a:t>   </a:t>
            </a:r>
            <a:r>
              <a:rPr kumimoji="0" lang="en-GB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EADC3">
                    <a:lumMod val="75000"/>
                  </a:srgbClr>
                </a:solidFill>
                <a:effectLst/>
                <a:uLnTx/>
                <a:uFillTx/>
                <a:latin typeface="Kantar Brown" panose="020B0504020101010102"/>
                <a:ea typeface="+mn-ea"/>
                <a:cs typeface="Arial" panose="020B0604020202020204" pitchFamily="34" charset="0"/>
              </a:rPr>
              <a:t>Effet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EADC3">
                    <a:lumMod val="75000"/>
                  </a:srgbClr>
                </a:solidFill>
                <a:effectLst/>
                <a:uLnTx/>
                <a:uFillTx/>
                <a:latin typeface="Kantar Brown" panose="020B0504020101010102"/>
                <a:ea typeface="+mn-ea"/>
                <a:cs typeface="Arial" panose="020B0604020202020204" pitchFamily="34" charset="0"/>
              </a:rPr>
              <a:t> indirect</a:t>
            </a:r>
          </a:p>
        </p:txBody>
      </p:sp>
      <p:pic>
        <p:nvPicPr>
          <p:cNvPr id="61" name="Image 60">
            <a:hlinkClick r:id="rId16" action="ppaction://hlinksldjump"/>
            <a:extLst>
              <a:ext uri="{FF2B5EF4-FFF2-40B4-BE49-F238E27FC236}">
                <a16:creationId xmlns:a16="http://schemas.microsoft.com/office/drawing/2014/main" id="{6FF504D9-873C-427E-B73A-57ECCD47E6C2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13500"/>
          <a:stretch/>
        </p:blipFill>
        <p:spPr>
          <a:xfrm>
            <a:off x="1568938" y="6222411"/>
            <a:ext cx="615937" cy="532784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0DEEFF9-36A2-47A4-8138-6A4EFB563A4D}"/>
              </a:ext>
            </a:extLst>
          </p:cNvPr>
          <p:cNvSpPr/>
          <p:nvPr/>
        </p:nvSpPr>
        <p:spPr>
          <a:xfrm>
            <a:off x="2147501" y="6343822"/>
            <a:ext cx="21487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antar Brown" panose="020B0504020101010102"/>
              </a:rPr>
              <a:t>Analyse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Kantar Brown" panose="020B0504020101010102"/>
              </a:rPr>
              <a:t>Prédictive</a:t>
            </a:r>
          </a:p>
        </p:txBody>
      </p:sp>
      <p:pic>
        <p:nvPicPr>
          <p:cNvPr id="63" name="Espace réservé pour une image  3">
            <a:extLst>
              <a:ext uri="{FF2B5EF4-FFF2-40B4-BE49-F238E27FC236}">
                <a16:creationId xmlns:a16="http://schemas.microsoft.com/office/drawing/2014/main" id="{77118EC5-C3D0-481C-8D78-13C6D071AB1F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30" b="46991"/>
          <a:stretch/>
        </p:blipFill>
        <p:spPr>
          <a:xfrm>
            <a:off x="-8176" y="2220"/>
            <a:ext cx="12200176" cy="752523"/>
          </a:xfrm>
          <a:prstGeom prst="rect">
            <a:avLst/>
          </a:prstGeom>
        </p:spPr>
      </p:pic>
      <p:sp>
        <p:nvSpPr>
          <p:cNvPr id="64" name="Sous-titre 9">
            <a:extLst>
              <a:ext uri="{FF2B5EF4-FFF2-40B4-BE49-F238E27FC236}">
                <a16:creationId xmlns:a16="http://schemas.microsoft.com/office/drawing/2014/main" id="{86095D39-0814-4C06-8D00-8F67EA43CA3F}"/>
              </a:ext>
            </a:extLst>
          </p:cNvPr>
          <p:cNvSpPr txBox="1">
            <a:spLocks/>
          </p:cNvSpPr>
          <p:nvPr/>
        </p:nvSpPr>
        <p:spPr>
          <a:xfrm>
            <a:off x="141330" y="-18746"/>
            <a:ext cx="10955700" cy="5557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None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20000"/>
              <a:buFont typeface="Wingdings" panose="05000000000000000000" pitchFamily="2" charset="2"/>
              <a:buChar char="§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20000"/>
              <a:buFont typeface="Wingdings" panose="05000000000000000000" pitchFamily="2" charset="2"/>
              <a:buChar char="§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20000"/>
              <a:buFont typeface="Wingdings" panose="05000000000000000000" pitchFamily="2" charset="2"/>
              <a:buChar char="§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4000" dirty="0">
                <a:solidFill>
                  <a:schemeClr val="bg1"/>
                </a:solidFill>
                <a:latin typeface="Kantar Brown" panose="020B0504020101010102"/>
                <a:ea typeface="+mj-ea"/>
                <a:cs typeface="Arial" panose="020B0604020202020204" pitchFamily="34" charset="0"/>
              </a:rPr>
              <a:t>Modeling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ECF94CA-7EE5-4CD0-A465-D5038C73D7A8}"/>
              </a:ext>
            </a:extLst>
          </p:cNvPr>
          <p:cNvSpPr/>
          <p:nvPr/>
        </p:nvSpPr>
        <p:spPr>
          <a:xfrm>
            <a:off x="723871" y="1030112"/>
            <a:ext cx="4895309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1600" dirty="0">
                <a:solidFill>
                  <a:schemeClr val="tx2">
                    <a:lumMod val="75000"/>
                  </a:schemeClr>
                </a:solidFill>
                <a:latin typeface="Kantar Brown" panose="020B0504020101010102"/>
              </a:rPr>
              <a:t>Offre Advanced Modeling de Kantar Analytics</a:t>
            </a:r>
          </a:p>
        </p:txBody>
      </p:sp>
      <p:pic>
        <p:nvPicPr>
          <p:cNvPr id="66" name="Image 65">
            <a:extLst>
              <a:ext uri="{FF2B5EF4-FFF2-40B4-BE49-F238E27FC236}">
                <a16:creationId xmlns:a16="http://schemas.microsoft.com/office/drawing/2014/main" id="{7BD6ECA7-B618-4F97-9F30-98C00EC82762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16188"/>
          <a:stretch/>
        </p:blipFill>
        <p:spPr>
          <a:xfrm>
            <a:off x="-88468" y="797305"/>
            <a:ext cx="790931" cy="662897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B50A17B-4A44-E238-A959-1BDE72B5F8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9376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EF73E3FD-4909-48CC-BB07-F9474879025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" b="164"/>
          <a:stretch>
            <a:fillRect/>
          </a:stretch>
        </p:blipFill>
        <p:spPr/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A1B9F159-839C-4D6C-9CB7-860871F505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1" y="5665748"/>
            <a:ext cx="4027898" cy="68825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fr-FR" sz="4000" dirty="0">
                <a:latin typeface="Kantar Brown" panose="020B0504020101010102"/>
              </a:rPr>
              <a:t>Notre sujet d’étude</a:t>
            </a:r>
            <a:endParaRPr lang="fr-FR" sz="4000" dirty="0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617F9201-1DE1-4687-81DA-65366DC1847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504000"/>
            <a:ext cx="2108431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18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29">
            <a:extLst>
              <a:ext uri="{FF2B5EF4-FFF2-40B4-BE49-F238E27FC236}">
                <a16:creationId xmlns:a16="http://schemas.microsoft.com/office/drawing/2014/main" id="{2F543CB2-9028-410C-981C-D37A92F82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7031" y="4138479"/>
            <a:ext cx="3498829" cy="19680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 18">
            <a:hlinkClick r:id="rId3" action="ppaction://hlinksldjump"/>
            <a:extLst>
              <a:ext uri="{FF2B5EF4-FFF2-40B4-BE49-F238E27FC236}">
                <a16:creationId xmlns:a16="http://schemas.microsoft.com/office/drawing/2014/main" id="{4063E655-59D1-4C60-85A8-D72E735889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13500"/>
          <a:stretch/>
        </p:blipFill>
        <p:spPr>
          <a:xfrm>
            <a:off x="1603721" y="6237682"/>
            <a:ext cx="601224" cy="520056"/>
          </a:xfrm>
          <a:prstGeom prst="rect">
            <a:avLst/>
          </a:prstGeom>
        </p:spPr>
      </p:pic>
      <p:pic>
        <p:nvPicPr>
          <p:cNvPr id="18" name="Graphique 17" descr="Accueil">
            <a:hlinkClick r:id="rId5" action="ppaction://hlinksldjump"/>
            <a:extLst>
              <a:ext uri="{FF2B5EF4-FFF2-40B4-BE49-F238E27FC236}">
                <a16:creationId xmlns:a16="http://schemas.microsoft.com/office/drawing/2014/main" id="{D6345555-2BA0-49AA-8F6A-58D62889DE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38824" y="120107"/>
            <a:ext cx="324000" cy="324000"/>
          </a:xfrm>
          <a:prstGeom prst="rect">
            <a:avLst/>
          </a:prstGeom>
        </p:spPr>
      </p:pic>
      <p:pic>
        <p:nvPicPr>
          <p:cNvPr id="138" name="Espace réservé pour une image  3">
            <a:extLst>
              <a:ext uri="{FF2B5EF4-FFF2-40B4-BE49-F238E27FC236}">
                <a16:creationId xmlns:a16="http://schemas.microsoft.com/office/drawing/2014/main" id="{A525296C-042C-405B-A299-6C21D403E26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30" b="46991"/>
          <a:stretch/>
        </p:blipFill>
        <p:spPr>
          <a:xfrm>
            <a:off x="-8176" y="2220"/>
            <a:ext cx="12200176" cy="752523"/>
          </a:xfrm>
          <a:prstGeom prst="rect">
            <a:avLst/>
          </a:prstGeom>
        </p:spPr>
      </p:pic>
      <p:sp>
        <p:nvSpPr>
          <p:cNvPr id="159" name="Sous-titre 9">
            <a:extLst>
              <a:ext uri="{FF2B5EF4-FFF2-40B4-BE49-F238E27FC236}">
                <a16:creationId xmlns:a16="http://schemas.microsoft.com/office/drawing/2014/main" id="{50291038-7408-43F6-9C3B-9878AFEC96C4}"/>
              </a:ext>
            </a:extLst>
          </p:cNvPr>
          <p:cNvSpPr txBox="1">
            <a:spLocks/>
          </p:cNvSpPr>
          <p:nvPr/>
        </p:nvSpPr>
        <p:spPr>
          <a:xfrm>
            <a:off x="141330" y="-18746"/>
            <a:ext cx="10955700" cy="5557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None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20000"/>
              <a:buFont typeface="Wingdings" panose="05000000000000000000" pitchFamily="2" charset="2"/>
              <a:buChar char="§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20000"/>
              <a:buFont typeface="Wingdings" panose="05000000000000000000" pitchFamily="2" charset="2"/>
              <a:buChar char="§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20000"/>
              <a:buFont typeface="Wingdings" panose="05000000000000000000" pitchFamily="2" charset="2"/>
              <a:buChar char="§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4000" dirty="0">
                <a:solidFill>
                  <a:schemeClr val="bg1"/>
                </a:solidFill>
                <a:latin typeface="Kantar Brown" panose="020B0504020101010102"/>
                <a:ea typeface="+mj-ea"/>
                <a:cs typeface="Arial" panose="020B0604020202020204" pitchFamily="34" charset="0"/>
              </a:rPr>
              <a:t>Typologie (Segmentation)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4860509-9807-41C0-B392-5194A9C94DEF}"/>
              </a:ext>
            </a:extLst>
          </p:cNvPr>
          <p:cNvSpPr/>
          <p:nvPr/>
        </p:nvSpPr>
        <p:spPr>
          <a:xfrm>
            <a:off x="2147501" y="6343822"/>
            <a:ext cx="21487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antar Brown" panose="020B0504020101010102"/>
              </a:rPr>
              <a:t>Analyse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Kantar Brown" panose="020B0504020101010102"/>
              </a:rPr>
              <a:t>Descriptive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6190DDA-6F19-4ED1-AB23-21159878E827}"/>
              </a:ext>
            </a:extLst>
          </p:cNvPr>
          <p:cNvSpPr/>
          <p:nvPr/>
        </p:nvSpPr>
        <p:spPr>
          <a:xfrm>
            <a:off x="141331" y="1232052"/>
            <a:ext cx="1154393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fr-FR" sz="1600" b="1" cap="all" dirty="0">
                <a:latin typeface="Kantar Brown" panose="020B0504020101010102"/>
              </a:rPr>
              <a:t>Bénéfice client :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5112ADA-3A45-402D-9C91-EE439AA4118F}"/>
              </a:ext>
            </a:extLst>
          </p:cNvPr>
          <p:cNvSpPr/>
          <p:nvPr/>
        </p:nvSpPr>
        <p:spPr>
          <a:xfrm>
            <a:off x="6091912" y="1232052"/>
            <a:ext cx="1355564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fr-FR" sz="1600" b="1" cap="all" dirty="0">
                <a:latin typeface="Kantar Brown" panose="020B0504020101010102"/>
              </a:rPr>
              <a:t>DANS MON ETUDE :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B831B39-94D1-4B75-86D6-23EDCE2D8971}"/>
              </a:ext>
            </a:extLst>
          </p:cNvPr>
          <p:cNvSpPr/>
          <p:nvPr/>
        </p:nvSpPr>
        <p:spPr>
          <a:xfrm>
            <a:off x="1295725" y="1207430"/>
            <a:ext cx="4405493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1600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Synthétiser les attitudes / comportements sur un marché. Rassembler les individus selon leur proximité, en groupes / cibles distincts.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D12361-69C2-4DDA-82D1-5F7600AB867C}"/>
              </a:ext>
            </a:extLst>
          </p:cNvPr>
          <p:cNvSpPr/>
          <p:nvPr/>
        </p:nvSpPr>
        <p:spPr>
          <a:xfrm>
            <a:off x="7447477" y="1207430"/>
            <a:ext cx="4603192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1600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Des questions d’attitudes et ou de comportements sur un marché / une problématique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3990A72-A079-4DC9-AA04-572EFB7FF9B1}"/>
              </a:ext>
            </a:extLst>
          </p:cNvPr>
          <p:cNvSpPr/>
          <p:nvPr/>
        </p:nvSpPr>
        <p:spPr>
          <a:xfrm>
            <a:off x="6091912" y="2115648"/>
            <a:ext cx="1098891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fr-FR" sz="1600" b="1" cap="all" dirty="0">
                <a:latin typeface="Kantar Brown" panose="020B0504020101010102"/>
              </a:rPr>
              <a:t>RESULTAT :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33986A8-2DA9-4635-B0F2-53B8825A2686}"/>
              </a:ext>
            </a:extLst>
          </p:cNvPr>
          <p:cNvSpPr/>
          <p:nvPr/>
        </p:nvSpPr>
        <p:spPr>
          <a:xfrm>
            <a:off x="7447477" y="2110853"/>
            <a:ext cx="4603192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1600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Des groupes les plus distincts possibles rassemblant des individus proches entre eux, une clé de tri pour tout le questionnaire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BEB72E5-3120-45A3-ABA1-8E6D4620D685}"/>
              </a:ext>
            </a:extLst>
          </p:cNvPr>
          <p:cNvSpPr/>
          <p:nvPr/>
        </p:nvSpPr>
        <p:spPr>
          <a:xfrm>
            <a:off x="141330" y="2784320"/>
            <a:ext cx="1712590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fr-FR" sz="1600" b="1" cap="all" dirty="0">
                <a:latin typeface="Kantar Brown" panose="020B0504020101010102"/>
              </a:rPr>
              <a:t>EXEMPLES :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C371387-28BA-45E7-B025-504CD405A92A}"/>
              </a:ext>
            </a:extLst>
          </p:cNvPr>
          <p:cNvSpPr/>
          <p:nvPr/>
        </p:nvSpPr>
        <p:spPr>
          <a:xfrm>
            <a:off x="141330" y="3128099"/>
            <a:ext cx="5559888" cy="20621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lvl="0" indent="-342900" algn="just">
              <a:buFont typeface="Courier New" panose="02070309020205020404" pitchFamily="49" charset="0"/>
              <a:buChar char="o"/>
              <a:defRPr/>
            </a:pPr>
            <a:r>
              <a:rPr lang="fr-FR" sz="1600" b="1" dirty="0">
                <a:latin typeface="Kantar Brown" panose="020B0504020101010102"/>
              </a:rPr>
              <a:t>M2I</a:t>
            </a:r>
            <a:r>
              <a:rPr lang="fr-FR" sz="1600" dirty="0">
                <a:latin typeface="Kantar Brown" panose="020B0504020101010102"/>
              </a:rPr>
              <a:t> : </a:t>
            </a:r>
            <a:r>
              <a:rPr lang="fr-FR" sz="1600" dirty="0">
                <a:solidFill>
                  <a:srgbClr val="333333"/>
                </a:solidFill>
                <a:latin typeface="Kantar Brown"/>
              </a:rPr>
              <a:t>Mon client veut savoir comment se </a:t>
            </a:r>
            <a:r>
              <a:rPr lang="fr-FR" sz="1600" b="1" dirty="0">
                <a:solidFill>
                  <a:srgbClr val="333333"/>
                </a:solidFill>
                <a:latin typeface="Kantar Brown"/>
              </a:rPr>
              <a:t>structure son marché</a:t>
            </a:r>
            <a:r>
              <a:rPr lang="fr-FR" sz="1600" dirty="0">
                <a:solidFill>
                  <a:srgbClr val="333333"/>
                </a:solidFill>
                <a:latin typeface="Kantar Brown"/>
              </a:rPr>
              <a:t>, quels sont les </a:t>
            </a:r>
            <a:r>
              <a:rPr lang="fr-FR" sz="1600" b="1" dirty="0">
                <a:solidFill>
                  <a:srgbClr val="333333"/>
                </a:solidFill>
                <a:latin typeface="Kantar Brown"/>
              </a:rPr>
              <a:t>différents types de consommateurs</a:t>
            </a:r>
            <a:r>
              <a:rPr lang="fr-FR" sz="1600" dirty="0">
                <a:solidFill>
                  <a:srgbClr val="333333"/>
                </a:solidFill>
                <a:latin typeface="Kantar Brown"/>
              </a:rPr>
              <a:t>, ce qui les rassemble et ce qui les distingue les uns des autres.</a:t>
            </a:r>
          </a:p>
          <a:p>
            <a:pPr marL="342900" lvl="0" indent="-342900" algn="just">
              <a:buFont typeface="Courier New" panose="02070309020205020404" pitchFamily="49" charset="0"/>
              <a:buChar char="o"/>
              <a:defRPr/>
            </a:pPr>
            <a:r>
              <a:rPr lang="fr-FR" sz="1600" b="1" dirty="0">
                <a:solidFill>
                  <a:srgbClr val="333333"/>
                </a:solidFill>
                <a:latin typeface="Kantar Brown"/>
              </a:rPr>
              <a:t>EXC</a:t>
            </a:r>
            <a:r>
              <a:rPr lang="fr-FR" sz="1600" dirty="0">
                <a:solidFill>
                  <a:srgbClr val="333333"/>
                </a:solidFill>
                <a:latin typeface="Kantar Brown"/>
              </a:rPr>
              <a:t> : Une enquête interne vise à identifier différentes cibles au sein de mes employés : comment se retrouvent-ils sur des dimensions de rapport à la hiérarchie, engagement au quotidien, envie de créer de nouveaux projets d’entreprise…</a:t>
            </a:r>
            <a:endParaRPr lang="fr-FR" sz="1600" dirty="0">
              <a:latin typeface="Kantar Brown" panose="020B0504020101010102"/>
            </a:endParaRP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49A9801F-87D3-4A8F-A871-C96A6EC31A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4454" y="3023049"/>
            <a:ext cx="3175473" cy="17862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D721A7CD-0DB6-4CA0-AE35-5E53B8AADE6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16188"/>
          <a:stretch/>
        </p:blipFill>
        <p:spPr>
          <a:xfrm>
            <a:off x="5476390" y="6297012"/>
            <a:ext cx="601225" cy="5039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B8A00E2-9848-4371-8052-3FE56A976F40}"/>
              </a:ext>
            </a:extLst>
          </p:cNvPr>
          <p:cNvSpPr/>
          <p:nvPr/>
        </p:nvSpPr>
        <p:spPr>
          <a:xfrm>
            <a:off x="6042775" y="6332924"/>
            <a:ext cx="34988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Typologie se dit Segmentation en Anglais. La plupart des clients n’utilisent plus que ce dernier terme.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C5165B6-EF72-51F1-598A-DF780B3882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3452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hlinkClick r:id="rId2" action="ppaction://hlinksldjump"/>
            <a:extLst>
              <a:ext uri="{FF2B5EF4-FFF2-40B4-BE49-F238E27FC236}">
                <a16:creationId xmlns:a16="http://schemas.microsoft.com/office/drawing/2014/main" id="{ADBEEBE9-3E83-46A8-9904-4F26FD81DE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13500"/>
          <a:stretch/>
        </p:blipFill>
        <p:spPr>
          <a:xfrm>
            <a:off x="1568938" y="6222411"/>
            <a:ext cx="615937" cy="532784"/>
          </a:xfrm>
          <a:prstGeom prst="rect">
            <a:avLst/>
          </a:prstGeom>
        </p:spPr>
      </p:pic>
      <p:pic>
        <p:nvPicPr>
          <p:cNvPr id="18" name="Graphique 17" descr="Accueil">
            <a:hlinkClick r:id="rId4" action="ppaction://hlinksldjump"/>
            <a:extLst>
              <a:ext uri="{FF2B5EF4-FFF2-40B4-BE49-F238E27FC236}">
                <a16:creationId xmlns:a16="http://schemas.microsoft.com/office/drawing/2014/main" id="{D6345555-2BA0-49AA-8F6A-58D62889DE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8824" y="120107"/>
            <a:ext cx="324000" cy="324000"/>
          </a:xfrm>
          <a:prstGeom prst="rect">
            <a:avLst/>
          </a:prstGeom>
        </p:spPr>
      </p:pic>
      <p:pic>
        <p:nvPicPr>
          <p:cNvPr id="138" name="Espace réservé pour une image  3">
            <a:extLst>
              <a:ext uri="{FF2B5EF4-FFF2-40B4-BE49-F238E27FC236}">
                <a16:creationId xmlns:a16="http://schemas.microsoft.com/office/drawing/2014/main" id="{A525296C-042C-405B-A299-6C21D403E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30" b="46991"/>
          <a:stretch/>
        </p:blipFill>
        <p:spPr>
          <a:xfrm>
            <a:off x="-8176" y="2220"/>
            <a:ext cx="12200176" cy="752523"/>
          </a:xfrm>
          <a:prstGeom prst="rect">
            <a:avLst/>
          </a:prstGeom>
        </p:spPr>
      </p:pic>
      <p:sp>
        <p:nvSpPr>
          <p:cNvPr id="159" name="Sous-titre 9">
            <a:extLst>
              <a:ext uri="{FF2B5EF4-FFF2-40B4-BE49-F238E27FC236}">
                <a16:creationId xmlns:a16="http://schemas.microsoft.com/office/drawing/2014/main" id="{50291038-7408-43F6-9C3B-9878AFEC96C4}"/>
              </a:ext>
            </a:extLst>
          </p:cNvPr>
          <p:cNvSpPr txBox="1">
            <a:spLocks/>
          </p:cNvSpPr>
          <p:nvPr/>
        </p:nvSpPr>
        <p:spPr>
          <a:xfrm>
            <a:off x="141330" y="-18746"/>
            <a:ext cx="10955700" cy="5557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None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20000"/>
              <a:buFont typeface="Wingdings" panose="05000000000000000000" pitchFamily="2" charset="2"/>
              <a:buChar char="§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20000"/>
              <a:buFont typeface="Wingdings" panose="05000000000000000000" pitchFamily="2" charset="2"/>
              <a:buChar char="§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20000"/>
              <a:buFont typeface="Wingdings" panose="05000000000000000000" pitchFamily="2" charset="2"/>
              <a:buChar char="§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4000" dirty="0">
                <a:solidFill>
                  <a:schemeClr val="bg1"/>
                </a:solidFill>
                <a:latin typeface="Kantar Brown" panose="020B0504020101010102"/>
                <a:ea typeface="+mj-ea"/>
                <a:cs typeface="Arial" panose="020B0604020202020204" pitchFamily="34" charset="0"/>
              </a:rPr>
              <a:t>Analyse Discriminante (Golden Questions)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4860509-9807-41C0-B392-5194A9C94DEF}"/>
              </a:ext>
            </a:extLst>
          </p:cNvPr>
          <p:cNvSpPr/>
          <p:nvPr/>
        </p:nvSpPr>
        <p:spPr>
          <a:xfrm>
            <a:off x="2147501" y="6343822"/>
            <a:ext cx="21487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antar Brown" panose="020B0504020101010102"/>
              </a:rPr>
              <a:t>Analyse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Kantar Brown" panose="020B0504020101010102"/>
              </a:rPr>
              <a:t>Prédictive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6190DDA-6F19-4ED1-AB23-21159878E827}"/>
              </a:ext>
            </a:extLst>
          </p:cNvPr>
          <p:cNvSpPr/>
          <p:nvPr/>
        </p:nvSpPr>
        <p:spPr>
          <a:xfrm>
            <a:off x="141331" y="939384"/>
            <a:ext cx="1154393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fr-FR" sz="1600" b="1" cap="all" dirty="0">
                <a:latin typeface="Kantar Brown" panose="020B0504020101010102"/>
              </a:rPr>
              <a:t>Bénéfice client :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5112ADA-3A45-402D-9C91-EE439AA4118F}"/>
              </a:ext>
            </a:extLst>
          </p:cNvPr>
          <p:cNvSpPr/>
          <p:nvPr/>
        </p:nvSpPr>
        <p:spPr>
          <a:xfrm>
            <a:off x="6091912" y="939384"/>
            <a:ext cx="1355564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fr-FR" sz="1600" b="1" cap="all" dirty="0">
                <a:latin typeface="Kantar Brown" panose="020B0504020101010102"/>
              </a:rPr>
              <a:t>DANS MON ETUDE :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B831B39-94D1-4B75-86D6-23EDCE2D8971}"/>
              </a:ext>
            </a:extLst>
          </p:cNvPr>
          <p:cNvSpPr/>
          <p:nvPr/>
        </p:nvSpPr>
        <p:spPr>
          <a:xfrm>
            <a:off x="1295725" y="914762"/>
            <a:ext cx="4405493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1600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Affecter de nouveaux individus à des groupes d’une typologie réalisée dans le passé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D12361-69C2-4DDA-82D1-5F7600AB867C}"/>
              </a:ext>
            </a:extLst>
          </p:cNvPr>
          <p:cNvSpPr/>
          <p:nvPr/>
        </p:nvSpPr>
        <p:spPr>
          <a:xfrm>
            <a:off x="7447477" y="914762"/>
            <a:ext cx="4603192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1600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Des résultats de typologie, l’appartenance à des groupes à retrouver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3990A72-A079-4DC9-AA04-572EFB7FF9B1}"/>
              </a:ext>
            </a:extLst>
          </p:cNvPr>
          <p:cNvSpPr/>
          <p:nvPr/>
        </p:nvSpPr>
        <p:spPr>
          <a:xfrm>
            <a:off x="4993020" y="1701944"/>
            <a:ext cx="1098891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fr-FR" sz="1600" b="1" cap="all" dirty="0">
                <a:latin typeface="Kantar Brown" panose="020B0504020101010102"/>
              </a:rPr>
              <a:t>RESULTAT :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33986A8-2DA9-4635-B0F2-53B8825A2686}"/>
              </a:ext>
            </a:extLst>
          </p:cNvPr>
          <p:cNvSpPr/>
          <p:nvPr/>
        </p:nvSpPr>
        <p:spPr>
          <a:xfrm>
            <a:off x="6091911" y="1684177"/>
            <a:ext cx="5924929" cy="13234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285750" lvl="0" indent="-285750">
              <a:buFont typeface="Courier New" panose="02070309020205020404" pitchFamily="49" charset="0"/>
              <a:buChar char="o"/>
              <a:defRPr/>
            </a:pPr>
            <a:r>
              <a:rPr lang="fr-FR" sz="1600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Des </a:t>
            </a:r>
            <a:r>
              <a:rPr lang="fr-FR" sz="1600" b="1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Golden Questions à poser </a:t>
            </a:r>
            <a:r>
              <a:rPr lang="fr-FR" sz="1600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pour réaffecter des individus aux groupes (</a:t>
            </a:r>
            <a:r>
              <a:rPr lang="fr-FR" sz="1600" dirty="0">
                <a:solidFill>
                  <a:srgbClr val="333333"/>
                </a:solidFill>
                <a:latin typeface="Kantar Brown"/>
              </a:rPr>
              <a:t>jeu de quelques questions permettant de maximiser l’appartenance à différents groupes)</a:t>
            </a:r>
            <a:endParaRPr lang="fr-FR" sz="1600" dirty="0">
              <a:solidFill>
                <a:schemeClr val="tx1">
                  <a:lumMod val="50000"/>
                </a:schemeClr>
              </a:solidFill>
              <a:latin typeface="Kantar Brown" panose="020B0504020101010102"/>
            </a:endParaRPr>
          </a:p>
          <a:p>
            <a:pPr marL="285750" lvl="0" indent="-285750">
              <a:buFont typeface="Courier New" panose="02070309020205020404" pitchFamily="49" charset="0"/>
              <a:buChar char="o"/>
              <a:defRPr/>
            </a:pPr>
            <a:r>
              <a:rPr lang="fr-FR" sz="1600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Un </a:t>
            </a:r>
            <a:r>
              <a:rPr lang="fr-FR" sz="1600" b="1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outil d’affectation </a:t>
            </a:r>
            <a:r>
              <a:rPr lang="fr-FR" sz="1600" dirty="0">
                <a:solidFill>
                  <a:schemeClr val="tx1">
                    <a:lumMod val="50000"/>
                  </a:schemeClr>
                </a:solidFill>
                <a:latin typeface="Kantar Brown" panose="020B0504020101010102"/>
              </a:rPr>
              <a:t>(Quiz/simulateur) pour réaffecter des individus au cas par cas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BEB72E5-3120-45A3-ABA1-8E6D4620D685}"/>
              </a:ext>
            </a:extLst>
          </p:cNvPr>
          <p:cNvSpPr/>
          <p:nvPr/>
        </p:nvSpPr>
        <p:spPr>
          <a:xfrm>
            <a:off x="141331" y="1998702"/>
            <a:ext cx="1712590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fr-FR" sz="1600" b="1" cap="all" dirty="0">
                <a:latin typeface="Kantar Brown" panose="020B0504020101010102"/>
              </a:rPr>
              <a:t>EXEMPLES :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C371387-28BA-45E7-B025-504CD405A92A}"/>
              </a:ext>
            </a:extLst>
          </p:cNvPr>
          <p:cNvSpPr/>
          <p:nvPr/>
        </p:nvSpPr>
        <p:spPr>
          <a:xfrm>
            <a:off x="141331" y="2342481"/>
            <a:ext cx="4757805" cy="2400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fr-FR" sz="1500" b="1" dirty="0">
                <a:latin typeface="Kantar Brown" panose="020B0504020101010102"/>
              </a:rPr>
              <a:t>M2I </a:t>
            </a:r>
            <a:r>
              <a:rPr lang="fr-FR" sz="1500" dirty="0">
                <a:latin typeface="Kantar Brown" panose="020B0504020101010102"/>
              </a:rPr>
              <a:t>: Mon client veut des golden questions à partir de la typo menée récemment, afin d’intégrer à toutes ses études à venir une clé de tri sur les différents groupes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fr-FR" sz="1500" b="1" dirty="0">
                <a:latin typeface="Kantar Brown" panose="020B0504020101010102"/>
              </a:rPr>
              <a:t>ECX</a:t>
            </a:r>
            <a:r>
              <a:rPr lang="fr-FR" sz="1500" dirty="0">
                <a:latin typeface="Kantar Brown" panose="020B0504020101010102"/>
              </a:rPr>
              <a:t> : mon client veut typer les clients qui répondent aux enquêtes de satisfaction gérée sur sa plateforme, avec les groupes identifiées dans une étude Kantar.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fr-FR" sz="1500" b="1" dirty="0">
                <a:latin typeface="Kantar Brown" panose="020B0504020101010102"/>
              </a:rPr>
              <a:t>Brand :</a:t>
            </a:r>
            <a:r>
              <a:rPr lang="fr-FR" sz="1500" dirty="0">
                <a:latin typeface="Kantar Brown" panose="020B0504020101010102"/>
              </a:rPr>
              <a:t> mon client souhaite animer une soirée événement avec un quiz permettant à chaque participant de voir « quel type de client de la marque il serait »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DBB7C733-BE78-4283-BB34-CDEC63CC6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968" y="4250059"/>
            <a:ext cx="2319856" cy="1740662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44EBFB1E-AEBB-4B3B-83EA-CB0C3F9E6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331" y="4052708"/>
            <a:ext cx="1871299" cy="1438629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90444D25-4056-417D-A768-6C50C209E3D0}"/>
              </a:ext>
            </a:extLst>
          </p:cNvPr>
          <p:cNvSpPr txBox="1"/>
          <p:nvPr/>
        </p:nvSpPr>
        <p:spPr>
          <a:xfrm>
            <a:off x="8240642" y="3368596"/>
            <a:ext cx="1300675" cy="52048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lIns="91833" tIns="47753" rIns="91833" bIns="47753" rtlCol="0" anchor="ctr" anchorCtr="0">
            <a:noAutofit/>
          </a:bodyPr>
          <a:lstStyle>
            <a:defPPr>
              <a:defRPr lang="en-US"/>
            </a:defPPr>
            <a:lvl1pPr algn="ctr">
              <a:defRPr sz="3200">
                <a:solidFill>
                  <a:schemeClr val="bg1"/>
                </a:solidFill>
                <a:latin typeface="Kantar Brown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Le taux de reclassement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1F950A3-8324-41EB-8D7C-88B7ED3DB9A0}"/>
              </a:ext>
            </a:extLst>
          </p:cNvPr>
          <p:cNvSpPr txBox="1"/>
          <p:nvPr/>
        </p:nvSpPr>
        <p:spPr>
          <a:xfrm>
            <a:off x="10205340" y="3690022"/>
            <a:ext cx="787522" cy="37616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lIns="91833" tIns="47753" rIns="91833" bIns="47753" rtlCol="0" anchor="ctr" anchorCtr="0">
            <a:noAutofit/>
          </a:bodyPr>
          <a:lstStyle>
            <a:defPPr>
              <a:defRPr lang="en-US"/>
            </a:defPPr>
            <a:lvl1pPr algn="ctr">
              <a:defRPr sz="3200">
                <a:solidFill>
                  <a:schemeClr val="bg1"/>
                </a:solidFill>
                <a:latin typeface="Kantar Brown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Le Quiz</a:t>
            </a:r>
          </a:p>
        </p:txBody>
      </p:sp>
      <p:pic>
        <p:nvPicPr>
          <p:cNvPr id="25" name="Picture 3">
            <a:extLst>
              <a:ext uri="{FF2B5EF4-FFF2-40B4-BE49-F238E27FC236}">
                <a16:creationId xmlns:a16="http://schemas.microsoft.com/office/drawing/2014/main" id="{618DE276-F534-415D-9E27-6AD373959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159" y="3851152"/>
            <a:ext cx="2593636" cy="140179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6B47134F-6054-4B58-8093-68BB14808FE4}"/>
              </a:ext>
            </a:extLst>
          </p:cNvPr>
          <p:cNvSpPr txBox="1"/>
          <p:nvPr/>
        </p:nvSpPr>
        <p:spPr>
          <a:xfrm>
            <a:off x="5827383" y="3234645"/>
            <a:ext cx="1315800" cy="49971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lIns="91833" tIns="47753" rIns="91833" bIns="47753" rtlCol="0" anchor="ctr" anchorCtr="0">
            <a:noAutofit/>
          </a:bodyPr>
          <a:lstStyle>
            <a:defPPr>
              <a:defRPr lang="en-US"/>
            </a:defPPr>
            <a:lvl1pPr algn="ctr">
              <a:defRPr sz="3200">
                <a:solidFill>
                  <a:schemeClr val="bg1"/>
                </a:solidFill>
                <a:latin typeface="Kantar Brown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Les items les plus discriminants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D9A312A-6751-98D4-B1F8-4A5FD352A3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374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Arrow: Down 23">
            <a:extLst>
              <a:ext uri="{FF2B5EF4-FFF2-40B4-BE49-F238E27FC236}">
                <a16:creationId xmlns:a16="http://schemas.microsoft.com/office/drawing/2014/main" id="{6EB9B717-1DF5-4FF0-88C8-9AA852C3D7AA}"/>
              </a:ext>
            </a:extLst>
          </p:cNvPr>
          <p:cNvSpPr/>
          <p:nvPr/>
        </p:nvSpPr>
        <p:spPr>
          <a:xfrm>
            <a:off x="363303" y="1676942"/>
            <a:ext cx="2412638" cy="707633"/>
          </a:xfrm>
          <a:prstGeom prst="homePlate">
            <a:avLst/>
          </a:prstGeom>
          <a:solidFill>
            <a:schemeClr val="bg1"/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50800" dist="63500" dir="2700000" algn="tl" rotWithShape="0">
              <a:schemeClr val="accent6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7E5D00"/>
                </a:solidFill>
                <a:effectLst/>
                <a:uLnTx/>
                <a:uFillTx/>
                <a:latin typeface="Kantar Brown" panose="020B0504020101010102"/>
                <a:ea typeface="+mn-ea"/>
                <a:cs typeface="+mn-cs"/>
              </a:rPr>
              <a:t>Définition de votre cible stratégique</a:t>
            </a:r>
          </a:p>
        </p:txBody>
      </p:sp>
      <p:sp>
        <p:nvSpPr>
          <p:cNvPr id="60" name="Arrow: Down 25">
            <a:extLst>
              <a:ext uri="{FF2B5EF4-FFF2-40B4-BE49-F238E27FC236}">
                <a16:creationId xmlns:a16="http://schemas.microsoft.com/office/drawing/2014/main" id="{09A881F5-592C-43E5-8266-D95E3F9C7EDA}"/>
              </a:ext>
            </a:extLst>
          </p:cNvPr>
          <p:cNvSpPr/>
          <p:nvPr/>
        </p:nvSpPr>
        <p:spPr>
          <a:xfrm>
            <a:off x="5710701" y="1661675"/>
            <a:ext cx="3063344" cy="736662"/>
          </a:xfrm>
          <a:prstGeom prst="chevron">
            <a:avLst/>
          </a:prstGeom>
          <a:solidFill>
            <a:schemeClr val="bg1"/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50800" dist="63500" dir="2700000" algn="tl" rotWithShape="0">
              <a:schemeClr val="accent6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7E5D00"/>
                </a:solidFill>
                <a:effectLst/>
                <a:uLnTx/>
                <a:uFillTx/>
                <a:latin typeface="Kantar Brown" panose="020B0504020101010102"/>
                <a:ea typeface="+mn-ea"/>
                <a:cs typeface="+mn-cs"/>
              </a:rPr>
              <a:t>‘Propagation’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7E5D00"/>
                </a:solidFill>
                <a:effectLst/>
                <a:uLnTx/>
                <a:uFillTx/>
                <a:latin typeface="Kantar Brown" panose="020B0504020101010102"/>
                <a:ea typeface="+mn-ea"/>
                <a:cs typeface="+mn-cs"/>
              </a:rPr>
              <a:t>: Elargissement de la cible via une modélisation "Look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7E5D00"/>
                </a:solidFill>
                <a:effectLst/>
                <a:uLnTx/>
                <a:uFillTx/>
                <a:latin typeface="Kantar Brown" panose="020B0504020101010102"/>
                <a:ea typeface="+mn-ea"/>
                <a:cs typeface="+mn-cs"/>
              </a:rPr>
              <a:t>Alike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7E5D00"/>
                </a:solidFill>
                <a:effectLst/>
                <a:uLnTx/>
                <a:uFillTx/>
                <a:latin typeface="Kantar Brown" panose="020B0504020101010102"/>
                <a:ea typeface="+mn-ea"/>
                <a:cs typeface="+mn-cs"/>
              </a:rPr>
              <a:t>"  </a:t>
            </a:r>
          </a:p>
        </p:txBody>
      </p:sp>
      <p:sp>
        <p:nvSpPr>
          <p:cNvPr id="61" name="Arrow: Down 26">
            <a:extLst>
              <a:ext uri="{FF2B5EF4-FFF2-40B4-BE49-F238E27FC236}">
                <a16:creationId xmlns:a16="http://schemas.microsoft.com/office/drawing/2014/main" id="{4583426F-ADF6-4D8C-AF82-009B17E423CB}"/>
              </a:ext>
            </a:extLst>
          </p:cNvPr>
          <p:cNvSpPr/>
          <p:nvPr/>
        </p:nvSpPr>
        <p:spPr>
          <a:xfrm>
            <a:off x="8535107" y="1649416"/>
            <a:ext cx="3587093" cy="736662"/>
          </a:xfrm>
          <a:prstGeom prst="chevron">
            <a:avLst/>
          </a:prstGeom>
          <a:solidFill>
            <a:schemeClr val="bg1"/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50800" dist="63500" dir="2700000" algn="tl" rotWithShape="0">
              <a:schemeClr val="accent6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7E5D00"/>
                </a:solidFill>
                <a:effectLst/>
                <a:uLnTx/>
                <a:uFillTx/>
                <a:latin typeface="Kantar Brown" panose="020B0504020101010102"/>
                <a:ea typeface="+mn-ea"/>
                <a:cs typeface="+mn-cs"/>
              </a:rPr>
              <a:t>‘Activation’ ou Enrichissement :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7E5D00"/>
                </a:solidFill>
                <a:effectLst/>
                <a:uLnTx/>
                <a:uFillTx/>
                <a:latin typeface="Kantar Brown" panose="020B0504020101010102"/>
                <a:ea typeface="+mn-ea"/>
                <a:cs typeface="+mn-cs"/>
              </a:rPr>
              <a:t>Les segments créés sont utilisés dans la destination de votre choix</a:t>
            </a:r>
          </a:p>
        </p:txBody>
      </p:sp>
      <p:sp>
        <p:nvSpPr>
          <p:cNvPr id="62" name="Arrow: Down 23">
            <a:extLst>
              <a:ext uri="{FF2B5EF4-FFF2-40B4-BE49-F238E27FC236}">
                <a16:creationId xmlns:a16="http://schemas.microsoft.com/office/drawing/2014/main" id="{F639BAC9-6F1A-467C-9568-C8A3BCBDB260}"/>
              </a:ext>
            </a:extLst>
          </p:cNvPr>
          <p:cNvSpPr/>
          <p:nvPr/>
        </p:nvSpPr>
        <p:spPr>
          <a:xfrm>
            <a:off x="2537004" y="1663179"/>
            <a:ext cx="3412634" cy="736662"/>
          </a:xfrm>
          <a:prstGeom prst="chevron">
            <a:avLst/>
          </a:prstGeom>
          <a:solidFill>
            <a:schemeClr val="bg1"/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50800" dist="63500" dir="2700000" algn="tl" rotWithShape="0">
              <a:schemeClr val="accent6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7E5D00"/>
                </a:solidFill>
                <a:effectLst/>
                <a:uLnTx/>
                <a:uFillTx/>
                <a:latin typeface="Kantar Brown" panose="020B0504020101010102"/>
                <a:ea typeface="+mn-ea"/>
                <a:cs typeface="+mn-cs"/>
              </a:rPr>
              <a:t>‘Matching’ / </a:t>
            </a: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7E5D00"/>
                </a:solidFill>
                <a:effectLst/>
                <a:uLnTx/>
                <a:uFillTx/>
                <a:latin typeface="Kantar Brown" panose="020B0504020101010102"/>
                <a:ea typeface="+mn-ea"/>
                <a:cs typeface="+mn-cs"/>
              </a:rPr>
              <a:t>Onboarding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7E5D00"/>
                </a:solidFill>
                <a:effectLst/>
                <a:uLnTx/>
                <a:uFillTx/>
                <a:latin typeface="Kantar Brown" panose="020B0504020101010102"/>
                <a:ea typeface="+mn-ea"/>
                <a:cs typeface="+mn-cs"/>
              </a:rPr>
              <a:t> :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7E5D00"/>
                </a:solidFill>
                <a:effectLst/>
                <a:uLnTx/>
                <a:uFillTx/>
                <a:latin typeface="Kantar Brown" panose="020B0504020101010102"/>
                <a:ea typeface="+mn-ea"/>
                <a:cs typeface="+mn-cs"/>
              </a:rPr>
              <a:t>Identification de la cible commune avec TGI / nos DMP partenaires</a:t>
            </a:r>
          </a:p>
        </p:txBody>
      </p:sp>
      <p:pic>
        <p:nvPicPr>
          <p:cNvPr id="63" name="Graphique 3" descr="Réseau">
            <a:extLst>
              <a:ext uri="{FF2B5EF4-FFF2-40B4-BE49-F238E27FC236}">
                <a16:creationId xmlns:a16="http://schemas.microsoft.com/office/drawing/2014/main" id="{EE09D4B1-D068-4EBB-9ED9-B7B55E39649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9359" y="2841161"/>
            <a:ext cx="1426028" cy="1426028"/>
          </a:xfrm>
          <a:prstGeom prst="rect">
            <a:avLst/>
          </a:prstGeom>
        </p:spPr>
      </p:pic>
      <p:pic>
        <p:nvPicPr>
          <p:cNvPr id="64" name="Image 63">
            <a:extLst>
              <a:ext uri="{FF2B5EF4-FFF2-40B4-BE49-F238E27FC236}">
                <a16:creationId xmlns:a16="http://schemas.microsoft.com/office/drawing/2014/main" id="{AC04502D-E1AD-4D73-814F-E73ADC7D9A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18730"/>
          <a:stretch/>
        </p:blipFill>
        <p:spPr>
          <a:xfrm>
            <a:off x="244258" y="2573801"/>
            <a:ext cx="2412639" cy="1960748"/>
          </a:xfrm>
          <a:prstGeom prst="rect">
            <a:avLst/>
          </a:prstGeom>
        </p:spPr>
      </p:pic>
      <p:pic>
        <p:nvPicPr>
          <p:cNvPr id="65" name="Image 64">
            <a:extLst>
              <a:ext uri="{FF2B5EF4-FFF2-40B4-BE49-F238E27FC236}">
                <a16:creationId xmlns:a16="http://schemas.microsoft.com/office/drawing/2014/main" id="{FAB7C50F-CA79-4F34-8523-A3EF4BAB26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23810"/>
          <a:stretch/>
        </p:blipFill>
        <p:spPr>
          <a:xfrm>
            <a:off x="3496505" y="2985173"/>
            <a:ext cx="1493632" cy="1138005"/>
          </a:xfrm>
          <a:prstGeom prst="rect">
            <a:avLst/>
          </a:prstGeom>
        </p:spPr>
      </p:pic>
      <p:pic>
        <p:nvPicPr>
          <p:cNvPr id="66" name="Image 65">
            <a:extLst>
              <a:ext uri="{FF2B5EF4-FFF2-40B4-BE49-F238E27FC236}">
                <a16:creationId xmlns:a16="http://schemas.microsoft.com/office/drawing/2014/main" id="{EFAC5ACF-5FDC-4EC9-829F-A4F7E1F3752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16192"/>
          <a:stretch/>
        </p:blipFill>
        <p:spPr>
          <a:xfrm>
            <a:off x="9383410" y="2761990"/>
            <a:ext cx="1890486" cy="1584370"/>
          </a:xfrm>
          <a:prstGeom prst="rect">
            <a:avLst/>
          </a:prstGeom>
        </p:spPr>
      </p:pic>
      <p:sp>
        <p:nvSpPr>
          <p:cNvPr id="67" name="ZoneTexte 4">
            <a:extLst>
              <a:ext uri="{FF2B5EF4-FFF2-40B4-BE49-F238E27FC236}">
                <a16:creationId xmlns:a16="http://schemas.microsoft.com/office/drawing/2014/main" id="{5E7D0365-8677-440E-B272-355480688CE4}"/>
              </a:ext>
            </a:extLst>
          </p:cNvPr>
          <p:cNvSpPr txBox="1"/>
          <p:nvPr/>
        </p:nvSpPr>
        <p:spPr>
          <a:xfrm>
            <a:off x="495592" y="4485685"/>
            <a:ext cx="2212370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00" b="0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Kantar Brown" panose="020B0504020101010102"/>
                <a:ea typeface="+mn-ea"/>
                <a:cs typeface="+mn-cs"/>
              </a:rPr>
              <a:t>Les résultats de votre étude permettent d’identifier vos cibles stratégiques (+Golden Questions).</a:t>
            </a:r>
          </a:p>
        </p:txBody>
      </p:sp>
      <p:sp>
        <p:nvSpPr>
          <p:cNvPr id="68" name="ZoneTexte 68">
            <a:extLst>
              <a:ext uri="{FF2B5EF4-FFF2-40B4-BE49-F238E27FC236}">
                <a16:creationId xmlns:a16="http://schemas.microsoft.com/office/drawing/2014/main" id="{84997811-8FD1-4533-B404-5A333602DF5C}"/>
              </a:ext>
            </a:extLst>
          </p:cNvPr>
          <p:cNvSpPr txBox="1"/>
          <p:nvPr/>
        </p:nvSpPr>
        <p:spPr>
          <a:xfrm>
            <a:off x="6168569" y="4471923"/>
            <a:ext cx="2264738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00" b="0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Kantar Brown" panose="020B0504020101010102"/>
                <a:ea typeface="+mn-ea"/>
                <a:cs typeface="+mn-cs"/>
              </a:rPr>
              <a:t>Un modèle statistique est créé pour identifier des jumeaux dans la DMP partenaire, à partir des variables présentes dans le set de données et la DMP.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300" b="0" i="0" u="none" strike="noStrike" kern="1200" cap="none" spc="0" normalizeH="0" baseline="0" noProof="0" dirty="0">
              <a:ln>
                <a:noFill/>
              </a:ln>
              <a:solidFill>
                <a:srgbClr val="717171"/>
              </a:solidFill>
              <a:effectLst/>
              <a:uLnTx/>
              <a:uFillTx/>
              <a:latin typeface="Kantar Brown" panose="020B0504020101010102"/>
              <a:ea typeface="+mn-ea"/>
              <a:cs typeface="+mn-cs"/>
            </a:endParaRPr>
          </a:p>
        </p:txBody>
      </p:sp>
      <p:sp>
        <p:nvSpPr>
          <p:cNvPr id="69" name="ZoneTexte 70">
            <a:extLst>
              <a:ext uri="{FF2B5EF4-FFF2-40B4-BE49-F238E27FC236}">
                <a16:creationId xmlns:a16="http://schemas.microsoft.com/office/drawing/2014/main" id="{4AB42C43-D28A-467D-81F0-C53488C3DCCD}"/>
              </a:ext>
            </a:extLst>
          </p:cNvPr>
          <p:cNvSpPr txBox="1"/>
          <p:nvPr/>
        </p:nvSpPr>
        <p:spPr>
          <a:xfrm>
            <a:off x="8894665" y="4471923"/>
            <a:ext cx="3114994" cy="1600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00" b="0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Kantar Brown" panose="020B0504020101010102"/>
                <a:ea typeface="+mn-ea"/>
                <a:cs typeface="+mn-cs"/>
              </a:rPr>
              <a:t>Les segments de profils ainsi créés peuvent ensuite être utilisés de différentes manières : </a:t>
            </a:r>
          </a:p>
          <a:p>
            <a:pPr marL="452438" marR="0" lvl="1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300" b="1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Kantar Brown" panose="020B0504020101010102"/>
                <a:ea typeface="+mn-ea"/>
                <a:cs typeface="+mn-cs"/>
              </a:rPr>
              <a:t>Enrichissement</a:t>
            </a:r>
            <a:r>
              <a:rPr kumimoji="0" lang="fr-FR" sz="1300" b="0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Kantar Brown" panose="020B0504020101010102"/>
                <a:ea typeface="+mn-ea"/>
                <a:cs typeface="+mn-cs"/>
              </a:rPr>
              <a:t> : base CRM du client ou DMP client</a:t>
            </a:r>
            <a:endParaRPr kumimoji="0" lang="fr-FR" sz="1300" b="1" i="0" u="none" strike="noStrike" kern="1200" cap="none" spc="0" normalizeH="0" baseline="0" noProof="0" dirty="0">
              <a:ln>
                <a:noFill/>
              </a:ln>
              <a:solidFill>
                <a:srgbClr val="717171"/>
              </a:solidFill>
              <a:effectLst/>
              <a:uLnTx/>
              <a:uFillTx/>
              <a:latin typeface="Kantar Brown" panose="020B0504020101010102"/>
              <a:ea typeface="+mn-ea"/>
              <a:cs typeface="+mn-cs"/>
            </a:endParaRPr>
          </a:p>
          <a:p>
            <a:pPr marL="452438" marR="0" lvl="1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300" b="1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Kantar Brown" panose="020B0504020101010102"/>
                <a:ea typeface="+mn-ea"/>
                <a:cs typeface="+mn-cs"/>
              </a:rPr>
              <a:t>Activation</a:t>
            </a:r>
            <a:r>
              <a:rPr kumimoji="0" lang="fr-FR" sz="1300" b="0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Kantar Brown" panose="020B0504020101010102"/>
                <a:ea typeface="+mn-ea"/>
                <a:cs typeface="+mn-cs"/>
              </a:rPr>
              <a:t> : ciblage média de communications digitales (via une DSP, sur Facebook ou autres plateformes…)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300" b="0" i="0" u="none" strike="noStrike" kern="1200" cap="none" spc="0" normalizeH="0" baseline="0" noProof="0" dirty="0">
              <a:ln>
                <a:noFill/>
              </a:ln>
              <a:solidFill>
                <a:srgbClr val="717171"/>
              </a:solidFill>
              <a:effectLst/>
              <a:uLnTx/>
              <a:uFillTx/>
              <a:latin typeface="Kantar Brown" panose="020B0504020101010102"/>
              <a:ea typeface="+mn-ea"/>
              <a:cs typeface="+mn-cs"/>
            </a:endParaRPr>
          </a:p>
        </p:txBody>
      </p:sp>
      <p:sp>
        <p:nvSpPr>
          <p:cNvPr id="70" name="ZoneTexte 140">
            <a:extLst>
              <a:ext uri="{FF2B5EF4-FFF2-40B4-BE49-F238E27FC236}">
                <a16:creationId xmlns:a16="http://schemas.microsoft.com/office/drawing/2014/main" id="{BD2DB769-FE53-44C6-8694-F52C63BB64CF}"/>
              </a:ext>
            </a:extLst>
          </p:cNvPr>
          <p:cNvSpPr txBox="1"/>
          <p:nvPr/>
        </p:nvSpPr>
        <p:spPr>
          <a:xfrm>
            <a:off x="3118255" y="4412377"/>
            <a:ext cx="2264738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00" b="0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Kantar Brown" panose="020B0504020101010102"/>
                <a:ea typeface="+mn-ea"/>
                <a:cs typeface="+mn-cs"/>
              </a:rPr>
              <a:t>Les répondants de la cible sont retrouvés dans nos DMP partenaires </a:t>
            </a:r>
            <a:r>
              <a:rPr kumimoji="0" lang="fr-FR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Kantar Brown" panose="020B0504020101010102"/>
                <a:ea typeface="+mn-ea"/>
                <a:cs typeface="+mn-cs"/>
              </a:rPr>
              <a:t>Liveramp</a:t>
            </a:r>
            <a:r>
              <a:rPr kumimoji="0" lang="fr-FR" sz="1300" b="0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Kantar Brown" panose="020B0504020101010102"/>
                <a:ea typeface="+mn-ea"/>
                <a:cs typeface="+mn-cs"/>
              </a:rPr>
              <a:t> / </a:t>
            </a:r>
            <a:r>
              <a:rPr kumimoji="0" lang="fr-FR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Kantar Brown" panose="020B0504020101010102"/>
                <a:ea typeface="+mn-ea"/>
                <a:cs typeface="+mn-cs"/>
              </a:rPr>
              <a:t>Conexance</a:t>
            </a:r>
            <a:r>
              <a:rPr kumimoji="0" lang="fr-FR" sz="1300" b="0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Kantar Brown" panose="020B0504020101010102"/>
                <a:ea typeface="+mn-ea"/>
                <a:cs typeface="+mn-cs"/>
              </a:rPr>
              <a:t>, ou dans la base TGI de Kantar Media pour un enrichissement de données.</a:t>
            </a:r>
          </a:p>
        </p:txBody>
      </p:sp>
      <p:pic>
        <p:nvPicPr>
          <p:cNvPr id="21" name="Image 20">
            <a:hlinkClick r:id="rId7" action="ppaction://hlinksldjump"/>
            <a:extLst>
              <a:ext uri="{FF2B5EF4-FFF2-40B4-BE49-F238E27FC236}">
                <a16:creationId xmlns:a16="http://schemas.microsoft.com/office/drawing/2014/main" id="{E3A60249-8AE7-4D75-86B7-3289543DF19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13500"/>
          <a:stretch/>
        </p:blipFill>
        <p:spPr>
          <a:xfrm>
            <a:off x="1568938" y="6222411"/>
            <a:ext cx="615937" cy="53278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0674BFA-4A0D-4C81-8476-04A7A0A285F3}"/>
              </a:ext>
            </a:extLst>
          </p:cNvPr>
          <p:cNvSpPr/>
          <p:nvPr/>
        </p:nvSpPr>
        <p:spPr>
          <a:xfrm>
            <a:off x="2147501" y="6343822"/>
            <a:ext cx="21487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antar Brown" panose="020B0504020101010102"/>
              </a:rPr>
              <a:t>Analyse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Kantar Brown" panose="020B0504020101010102"/>
              </a:rPr>
              <a:t>Prédictive</a:t>
            </a:r>
          </a:p>
        </p:txBody>
      </p:sp>
      <p:pic>
        <p:nvPicPr>
          <p:cNvPr id="23" name="Espace réservé pour une image  3">
            <a:extLst>
              <a:ext uri="{FF2B5EF4-FFF2-40B4-BE49-F238E27FC236}">
                <a16:creationId xmlns:a16="http://schemas.microsoft.com/office/drawing/2014/main" id="{D9EC954A-6D8A-497F-98D0-2B98EC5F768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30" b="46991"/>
          <a:stretch/>
        </p:blipFill>
        <p:spPr>
          <a:xfrm>
            <a:off x="-8176" y="2220"/>
            <a:ext cx="12200176" cy="752523"/>
          </a:xfrm>
          <a:prstGeom prst="rect">
            <a:avLst/>
          </a:prstGeom>
        </p:spPr>
      </p:pic>
      <p:sp>
        <p:nvSpPr>
          <p:cNvPr id="24" name="Sous-titre 9">
            <a:extLst>
              <a:ext uri="{FF2B5EF4-FFF2-40B4-BE49-F238E27FC236}">
                <a16:creationId xmlns:a16="http://schemas.microsoft.com/office/drawing/2014/main" id="{9FA19DE6-7C90-413F-8E5C-B94486927485}"/>
              </a:ext>
            </a:extLst>
          </p:cNvPr>
          <p:cNvSpPr txBox="1">
            <a:spLocks/>
          </p:cNvSpPr>
          <p:nvPr/>
        </p:nvSpPr>
        <p:spPr>
          <a:xfrm>
            <a:off x="141330" y="-18746"/>
            <a:ext cx="10955700" cy="5557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None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20000"/>
              <a:buFont typeface="Wingdings" panose="05000000000000000000" pitchFamily="2" charset="2"/>
              <a:buChar char="§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20000"/>
              <a:buFont typeface="Wingdings" panose="05000000000000000000" pitchFamily="2" charset="2"/>
              <a:buChar char="§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20000"/>
              <a:buFont typeface="Wingdings" panose="05000000000000000000" pitchFamily="2" charset="2"/>
              <a:buChar char="§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4000" dirty="0">
                <a:solidFill>
                  <a:schemeClr val="bg1"/>
                </a:solidFill>
                <a:latin typeface="Kantar Brown" panose="020B0504020101010102"/>
                <a:ea typeface="+mj-ea"/>
                <a:cs typeface="Arial" panose="020B0604020202020204" pitchFamily="34" charset="0"/>
              </a:rPr>
              <a:t>Enrichissement &amp; Activation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1C228B7-671B-45C6-85BF-225D3FF6B0BD}"/>
              </a:ext>
            </a:extLst>
          </p:cNvPr>
          <p:cNvSpPr/>
          <p:nvPr/>
        </p:nvSpPr>
        <p:spPr>
          <a:xfrm>
            <a:off x="723871" y="1030112"/>
            <a:ext cx="4895309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1600" dirty="0">
                <a:solidFill>
                  <a:schemeClr val="tx2">
                    <a:lumMod val="75000"/>
                  </a:schemeClr>
                </a:solidFill>
                <a:latin typeface="Kantar Brown" panose="020B0504020101010102"/>
              </a:rPr>
              <a:t>Offre Customer Analytics de Kantar Analytics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2D3A3385-333C-49DF-8249-9538748097E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16188"/>
          <a:stretch/>
        </p:blipFill>
        <p:spPr>
          <a:xfrm>
            <a:off x="-88468" y="797305"/>
            <a:ext cx="790931" cy="662897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1A7AF2E-C9D5-BA25-0241-0356845F2C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8104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C8F6B41-C001-4799-B88A-EB362313B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76" y="209696"/>
            <a:ext cx="8921806" cy="404119"/>
          </a:xfrm>
        </p:spPr>
        <p:txBody>
          <a:bodyPr/>
          <a:lstStyle/>
          <a:p>
            <a:r>
              <a:rPr lang="fr-FR" sz="2800" b="0" dirty="0">
                <a:latin typeface="Kantar Brown"/>
              </a:rPr>
              <a:t>Les analyses statistiques : </a:t>
            </a:r>
            <a:r>
              <a:rPr lang="fr-FR" sz="2800" b="0" dirty="0">
                <a:solidFill>
                  <a:schemeClr val="tx2"/>
                </a:solidFill>
                <a:latin typeface="Kantar Brown"/>
              </a:rPr>
              <a:t>dégager plus de valeur </a:t>
            </a:r>
            <a:r>
              <a:rPr lang="fr-FR" sz="2800" b="0" dirty="0">
                <a:latin typeface="Kantar Brown"/>
              </a:rPr>
              <a:t>aux data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427220E-5480-4CEF-8526-55A357736137}"/>
              </a:ext>
            </a:extLst>
          </p:cNvPr>
          <p:cNvSpPr/>
          <p:nvPr/>
        </p:nvSpPr>
        <p:spPr>
          <a:xfrm>
            <a:off x="3052813" y="2619475"/>
            <a:ext cx="15956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1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Décrire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ce qui s’est passé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21D6AAC-8C96-40FB-8879-C8A03571931D}"/>
              </a:ext>
            </a:extLst>
          </p:cNvPr>
          <p:cNvSpPr/>
          <p:nvPr/>
        </p:nvSpPr>
        <p:spPr>
          <a:xfrm>
            <a:off x="5998359" y="2619475"/>
            <a:ext cx="18428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1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Pourquoi/comment</a:t>
            </a:r>
            <a:b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</a:b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ça s’est passé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E0C3EE-3C6E-4D62-9B40-1A263F484E51}"/>
              </a:ext>
            </a:extLst>
          </p:cNvPr>
          <p:cNvSpPr/>
          <p:nvPr/>
        </p:nvSpPr>
        <p:spPr>
          <a:xfrm>
            <a:off x="9144419" y="2619475"/>
            <a:ext cx="17254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1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Prévoir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 </a:t>
            </a:r>
            <a:b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</a:b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ce qui va se passer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8EDDC1E-A51E-4B65-9E54-7240FF0D4005}"/>
              </a:ext>
            </a:extLst>
          </p:cNvPr>
          <p:cNvSpPr/>
          <p:nvPr/>
        </p:nvSpPr>
        <p:spPr>
          <a:xfrm>
            <a:off x="516048" y="2619475"/>
            <a:ext cx="15269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le bon protocole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pour mesurer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48382447-328D-4E36-8BD2-BFC8610FD2F9}"/>
              </a:ext>
            </a:extLst>
          </p:cNvPr>
          <p:cNvGrpSpPr/>
          <p:nvPr/>
        </p:nvGrpSpPr>
        <p:grpSpPr>
          <a:xfrm>
            <a:off x="426285" y="2461869"/>
            <a:ext cx="1759045" cy="899986"/>
            <a:chOff x="426285" y="3716997"/>
            <a:chExt cx="1759045" cy="1036113"/>
          </a:xfrm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DCDD0BB5-FEF8-44DB-A9E1-9C62F6473A43}"/>
                </a:ext>
              </a:extLst>
            </p:cNvPr>
            <p:cNvSpPr/>
            <p:nvPr/>
          </p:nvSpPr>
          <p:spPr bwMode="ltGray">
            <a:xfrm>
              <a:off x="463369" y="3720912"/>
              <a:ext cx="1690081" cy="980095"/>
            </a:xfrm>
            <a:prstGeom prst="ellipse">
              <a:avLst/>
            </a:prstGeom>
            <a:noFill/>
            <a:ln>
              <a:solidFill>
                <a:srgbClr val="BD9B08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tar Brown"/>
                <a:ea typeface="+mn-ea"/>
                <a:cs typeface="+mn-cs"/>
              </a:endParaRPr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E993C077-EABC-40DD-9D4B-ED686636D80D}"/>
                </a:ext>
              </a:extLst>
            </p:cNvPr>
            <p:cNvSpPr/>
            <p:nvPr/>
          </p:nvSpPr>
          <p:spPr bwMode="ltGray">
            <a:xfrm>
              <a:off x="439181" y="3767046"/>
              <a:ext cx="1703452" cy="981624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tar Brown"/>
                <a:ea typeface="+mn-ea"/>
                <a:cs typeface="+mn-cs"/>
              </a:endParaRPr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F4904A4D-A352-4245-852C-EF343CDBACAE}"/>
                </a:ext>
              </a:extLst>
            </p:cNvPr>
            <p:cNvSpPr/>
            <p:nvPr/>
          </p:nvSpPr>
          <p:spPr bwMode="ltGray">
            <a:xfrm rot="21061776">
              <a:off x="426285" y="3716997"/>
              <a:ext cx="1759045" cy="103611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tar Brown"/>
                <a:ea typeface="+mn-ea"/>
                <a:cs typeface="+mn-cs"/>
              </a:endParaRPr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4E1A19B1-8032-46C3-AC42-26E255A61042}"/>
              </a:ext>
            </a:extLst>
          </p:cNvPr>
          <p:cNvGrpSpPr/>
          <p:nvPr/>
        </p:nvGrpSpPr>
        <p:grpSpPr>
          <a:xfrm>
            <a:off x="2952140" y="2453279"/>
            <a:ext cx="1944601" cy="917166"/>
            <a:chOff x="426285" y="3716997"/>
            <a:chExt cx="1759045" cy="1036113"/>
          </a:xfrm>
        </p:grpSpPr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EB57F6D3-3C21-4491-B3A3-4739EAB1F63E}"/>
                </a:ext>
              </a:extLst>
            </p:cNvPr>
            <p:cNvSpPr/>
            <p:nvPr/>
          </p:nvSpPr>
          <p:spPr bwMode="ltGray">
            <a:xfrm>
              <a:off x="463369" y="3720912"/>
              <a:ext cx="1690081" cy="980095"/>
            </a:xfrm>
            <a:prstGeom prst="ellipse">
              <a:avLst/>
            </a:prstGeom>
            <a:noFill/>
            <a:ln>
              <a:solidFill>
                <a:srgbClr val="BD9B08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tar Brown"/>
                <a:ea typeface="+mn-ea"/>
                <a:cs typeface="+mn-cs"/>
              </a:endParaRPr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C636A07D-E0C3-46FD-A167-C4DC0A3D6F4A}"/>
                </a:ext>
              </a:extLst>
            </p:cNvPr>
            <p:cNvSpPr/>
            <p:nvPr/>
          </p:nvSpPr>
          <p:spPr bwMode="ltGray">
            <a:xfrm>
              <a:off x="439181" y="3767046"/>
              <a:ext cx="1703452" cy="981624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tar Brown"/>
                <a:ea typeface="+mn-ea"/>
                <a:cs typeface="+mn-cs"/>
              </a:endParaRPr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7B34908E-ACD1-42DC-88C3-352B782D411C}"/>
                </a:ext>
              </a:extLst>
            </p:cNvPr>
            <p:cNvSpPr/>
            <p:nvPr/>
          </p:nvSpPr>
          <p:spPr bwMode="ltGray">
            <a:xfrm rot="21061776">
              <a:off x="426285" y="3716997"/>
              <a:ext cx="1759045" cy="103611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tar Brown"/>
                <a:ea typeface="+mn-ea"/>
                <a:cs typeface="+mn-cs"/>
              </a:endParaRPr>
            </a:p>
          </p:txBody>
        </p:sp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6CA260A1-49CE-445A-AEC9-8BCB672669B1}"/>
              </a:ext>
            </a:extLst>
          </p:cNvPr>
          <p:cNvGrpSpPr/>
          <p:nvPr/>
        </p:nvGrpSpPr>
        <p:grpSpPr>
          <a:xfrm>
            <a:off x="5849844" y="2413865"/>
            <a:ext cx="2154408" cy="952663"/>
            <a:chOff x="426285" y="3716997"/>
            <a:chExt cx="1759045" cy="1036113"/>
          </a:xfrm>
        </p:grpSpPr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2A35C125-5488-4BC9-922D-4F655D4AC5DE}"/>
                </a:ext>
              </a:extLst>
            </p:cNvPr>
            <p:cNvSpPr/>
            <p:nvPr/>
          </p:nvSpPr>
          <p:spPr bwMode="ltGray">
            <a:xfrm>
              <a:off x="463369" y="3720912"/>
              <a:ext cx="1690081" cy="980095"/>
            </a:xfrm>
            <a:prstGeom prst="ellipse">
              <a:avLst/>
            </a:prstGeom>
            <a:noFill/>
            <a:ln>
              <a:solidFill>
                <a:srgbClr val="BD9B08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tar Brown"/>
                <a:ea typeface="+mn-ea"/>
                <a:cs typeface="+mn-cs"/>
              </a:endParaRPr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D91B176C-2958-42AD-A43C-DBA5C22F0ABE}"/>
                </a:ext>
              </a:extLst>
            </p:cNvPr>
            <p:cNvSpPr/>
            <p:nvPr/>
          </p:nvSpPr>
          <p:spPr bwMode="ltGray">
            <a:xfrm>
              <a:off x="439181" y="3767046"/>
              <a:ext cx="1703452" cy="981624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tar Brown"/>
                <a:ea typeface="+mn-ea"/>
                <a:cs typeface="+mn-cs"/>
              </a:endParaRPr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80DFCD3D-81CB-4695-90CD-C59D675D319D}"/>
                </a:ext>
              </a:extLst>
            </p:cNvPr>
            <p:cNvSpPr/>
            <p:nvPr/>
          </p:nvSpPr>
          <p:spPr bwMode="ltGray">
            <a:xfrm rot="21061776">
              <a:off x="426285" y="3716997"/>
              <a:ext cx="1759045" cy="103611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tar Brown"/>
                <a:ea typeface="+mn-ea"/>
                <a:cs typeface="+mn-cs"/>
              </a:endParaRPr>
            </a:p>
          </p:txBody>
        </p: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EB8D8F1E-1DCA-41F2-B159-CABE66F737D7}"/>
              </a:ext>
            </a:extLst>
          </p:cNvPr>
          <p:cNvGrpSpPr/>
          <p:nvPr/>
        </p:nvGrpSpPr>
        <p:grpSpPr>
          <a:xfrm>
            <a:off x="9007621" y="2415613"/>
            <a:ext cx="2024411" cy="992499"/>
            <a:chOff x="426285" y="3716997"/>
            <a:chExt cx="1759045" cy="1036113"/>
          </a:xfrm>
        </p:grpSpPr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3753EF28-D4FD-4141-BADD-5FEA54E29AED}"/>
                </a:ext>
              </a:extLst>
            </p:cNvPr>
            <p:cNvSpPr/>
            <p:nvPr/>
          </p:nvSpPr>
          <p:spPr bwMode="ltGray">
            <a:xfrm>
              <a:off x="463369" y="3720912"/>
              <a:ext cx="1690081" cy="980095"/>
            </a:xfrm>
            <a:prstGeom prst="ellipse">
              <a:avLst/>
            </a:prstGeom>
            <a:noFill/>
            <a:ln>
              <a:solidFill>
                <a:srgbClr val="BD9B08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tar Brown"/>
                <a:ea typeface="+mn-ea"/>
                <a:cs typeface="+mn-cs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2420475A-EB19-46BB-9EA4-C01423AE36AF}"/>
                </a:ext>
              </a:extLst>
            </p:cNvPr>
            <p:cNvSpPr/>
            <p:nvPr/>
          </p:nvSpPr>
          <p:spPr bwMode="ltGray">
            <a:xfrm>
              <a:off x="439181" y="3767046"/>
              <a:ext cx="1703452" cy="981624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tar Brown"/>
                <a:ea typeface="+mn-ea"/>
                <a:cs typeface="+mn-cs"/>
              </a:endParaRPr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7F7D1575-A8FE-4EF4-87FD-E2FFCBB1B1C6}"/>
                </a:ext>
              </a:extLst>
            </p:cNvPr>
            <p:cNvSpPr/>
            <p:nvPr/>
          </p:nvSpPr>
          <p:spPr bwMode="ltGray">
            <a:xfrm rot="21061776">
              <a:off x="426285" y="3716997"/>
              <a:ext cx="1759045" cy="103611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tar Brown"/>
                <a:ea typeface="+mn-ea"/>
                <a:cs typeface="+mn-cs"/>
              </a:endParaRPr>
            </a:p>
          </p:txBody>
        </p:sp>
      </p:grpSp>
      <p:sp>
        <p:nvSpPr>
          <p:cNvPr id="49" name="TextBox 47">
            <a:extLst>
              <a:ext uri="{FF2B5EF4-FFF2-40B4-BE49-F238E27FC236}">
                <a16:creationId xmlns:a16="http://schemas.microsoft.com/office/drawing/2014/main" id="{67AAA945-1F6F-4F2F-A05D-5954130E2E2A}"/>
              </a:ext>
            </a:extLst>
          </p:cNvPr>
          <p:cNvSpPr txBox="1"/>
          <p:nvPr/>
        </p:nvSpPr>
        <p:spPr bwMode="gray">
          <a:xfrm>
            <a:off x="119105" y="3833643"/>
            <a:ext cx="2463674" cy="1485369"/>
          </a:xfrm>
          <a:prstGeom prst="rect">
            <a:avLst/>
          </a:prstGeom>
          <a:noFill/>
        </p:spPr>
        <p:txBody>
          <a:bodyPr wrap="square" lIns="65303" tIns="65303" rIns="65303" bIns="65303" rtlCol="0" anchor="ctr">
            <a:noAutofit/>
          </a:bodyPr>
          <a:lstStyle>
            <a:defPPr>
              <a:defRPr lang="en-AU"/>
            </a:defPPr>
            <a:lvl1pPr marL="0" algn="ctr">
              <a:spcAft>
                <a:spcPts val="1000"/>
              </a:spcAft>
              <a:defRPr sz="1200">
                <a:solidFill>
                  <a:srgbClr val="333333"/>
                </a:solidFill>
                <a:latin typeface="Verdan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Je veux un design d’étude qui optimise différents critères (questions du client, coût du terrain, durée du questionnaire…)</a:t>
            </a:r>
          </a:p>
        </p:txBody>
      </p:sp>
      <p:sp>
        <p:nvSpPr>
          <p:cNvPr id="50" name="Flèche : droite 49">
            <a:extLst>
              <a:ext uri="{FF2B5EF4-FFF2-40B4-BE49-F238E27FC236}">
                <a16:creationId xmlns:a16="http://schemas.microsoft.com/office/drawing/2014/main" id="{FDDA8755-6FB7-499C-8EA1-D56FEED7DC42}"/>
              </a:ext>
            </a:extLst>
          </p:cNvPr>
          <p:cNvSpPr/>
          <p:nvPr/>
        </p:nvSpPr>
        <p:spPr bwMode="ltGray">
          <a:xfrm>
            <a:off x="523783" y="1643955"/>
            <a:ext cx="11303092" cy="346126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ntar Brown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1250C36-D4B9-4098-82FD-AFF9880CEA73}"/>
              </a:ext>
            </a:extLst>
          </p:cNvPr>
          <p:cNvSpPr/>
          <p:nvPr/>
        </p:nvSpPr>
        <p:spPr>
          <a:xfrm>
            <a:off x="3264699" y="1120879"/>
            <a:ext cx="1349600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antar Brown"/>
                <a:ea typeface="+mn-ea"/>
                <a:cs typeface="+mn-cs"/>
              </a:rPr>
              <a:t>Analyse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Descriptive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Kantar Brown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598B477-8385-4254-A09C-09834E8FD35D}"/>
              </a:ext>
            </a:extLst>
          </p:cNvPr>
          <p:cNvSpPr/>
          <p:nvPr/>
        </p:nvSpPr>
        <p:spPr>
          <a:xfrm>
            <a:off x="6293213" y="1113483"/>
            <a:ext cx="1288558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antar Brown"/>
                <a:ea typeface="+mn-ea"/>
                <a:cs typeface="+mn-cs"/>
              </a:rPr>
              <a:t>Analyse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Explicative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Kantar Brown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6B51A18-2143-4F5E-BE44-ED2CED360A05}"/>
              </a:ext>
            </a:extLst>
          </p:cNvPr>
          <p:cNvSpPr/>
          <p:nvPr/>
        </p:nvSpPr>
        <p:spPr>
          <a:xfrm>
            <a:off x="9395994" y="1106086"/>
            <a:ext cx="1222322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antar Brown"/>
                <a:ea typeface="+mn-ea"/>
                <a:cs typeface="+mn-cs"/>
              </a:rPr>
              <a:t>Analyse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Prédictive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Kantar Brown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EC10778-1D86-4E4E-B16B-916AFB759494}"/>
              </a:ext>
            </a:extLst>
          </p:cNvPr>
          <p:cNvSpPr/>
          <p:nvPr/>
        </p:nvSpPr>
        <p:spPr>
          <a:xfrm>
            <a:off x="656189" y="1166747"/>
            <a:ext cx="13541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antar Brown"/>
                <a:ea typeface="+mn-ea"/>
                <a:cs typeface="+mn-cs"/>
              </a:rPr>
              <a:t>Analyse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Préparatoire</a:t>
            </a:r>
          </a:p>
        </p:txBody>
      </p:sp>
      <p:pic>
        <p:nvPicPr>
          <p:cNvPr id="56" name="Image 55">
            <a:extLst>
              <a:ext uri="{FF2B5EF4-FFF2-40B4-BE49-F238E27FC236}">
                <a16:creationId xmlns:a16="http://schemas.microsoft.com/office/drawing/2014/main" id="{57FF5E36-A8D4-4952-B8BE-4DAA53AFD2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13500"/>
          <a:stretch/>
        </p:blipFill>
        <p:spPr>
          <a:xfrm>
            <a:off x="8811570" y="861263"/>
            <a:ext cx="724489" cy="626681"/>
          </a:xfrm>
          <a:prstGeom prst="rect">
            <a:avLst/>
          </a:prstGeom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67C83AFE-F586-4C06-86ED-EED4EE4BA7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13500"/>
          <a:stretch/>
        </p:blipFill>
        <p:spPr>
          <a:xfrm>
            <a:off x="5733755" y="848790"/>
            <a:ext cx="724489" cy="626682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B2A0B0C6-BB77-4801-A05B-2234B0C220C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13500"/>
          <a:stretch/>
        </p:blipFill>
        <p:spPr>
          <a:xfrm>
            <a:off x="2827797" y="861265"/>
            <a:ext cx="724489" cy="626680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FD83051C-099D-4870-B5C7-F924935EC5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16844"/>
          <a:stretch/>
        </p:blipFill>
        <p:spPr>
          <a:xfrm>
            <a:off x="310970" y="873023"/>
            <a:ext cx="724489" cy="602450"/>
          </a:xfrm>
          <a:prstGeom prst="rect">
            <a:avLst/>
          </a:prstGeom>
        </p:spPr>
      </p:pic>
      <p:sp>
        <p:nvSpPr>
          <p:cNvPr id="62" name="TextBox 47">
            <a:extLst>
              <a:ext uri="{FF2B5EF4-FFF2-40B4-BE49-F238E27FC236}">
                <a16:creationId xmlns:a16="http://schemas.microsoft.com/office/drawing/2014/main" id="{A602AB1A-B36F-4D5F-B8F0-6930398B5240}"/>
              </a:ext>
            </a:extLst>
          </p:cNvPr>
          <p:cNvSpPr txBox="1"/>
          <p:nvPr/>
        </p:nvSpPr>
        <p:spPr bwMode="gray">
          <a:xfrm>
            <a:off x="2788426" y="3833642"/>
            <a:ext cx="2463675" cy="1485369"/>
          </a:xfrm>
          <a:prstGeom prst="rect">
            <a:avLst/>
          </a:prstGeom>
          <a:noFill/>
        </p:spPr>
        <p:txBody>
          <a:bodyPr wrap="square" lIns="65303" tIns="65303" rIns="65303" bIns="65303" rtlCol="0" anchor="ctr">
            <a:noAutofit/>
          </a:bodyPr>
          <a:lstStyle>
            <a:defPPr>
              <a:defRPr lang="en-AU"/>
            </a:defPPr>
            <a:lvl1pPr marL="0" algn="ctr">
              <a:spcAft>
                <a:spcPts val="1000"/>
              </a:spcAft>
              <a:defRPr sz="1200">
                <a:solidFill>
                  <a:srgbClr val="333333"/>
                </a:solidFill>
                <a:latin typeface="Verdan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Je veux résumer intelligemment mes données d’étude, trouver les éléments saillants, les informations importantes, les cibles intéressantes.</a:t>
            </a:r>
          </a:p>
        </p:txBody>
      </p:sp>
      <p:sp>
        <p:nvSpPr>
          <p:cNvPr id="63" name="TextBox 47">
            <a:extLst>
              <a:ext uri="{FF2B5EF4-FFF2-40B4-BE49-F238E27FC236}">
                <a16:creationId xmlns:a16="http://schemas.microsoft.com/office/drawing/2014/main" id="{3779B444-D787-4F17-8EC1-A6233C96C0F7}"/>
              </a:ext>
            </a:extLst>
          </p:cNvPr>
          <p:cNvSpPr txBox="1"/>
          <p:nvPr/>
        </p:nvSpPr>
        <p:spPr bwMode="gray">
          <a:xfrm>
            <a:off x="5733755" y="3833642"/>
            <a:ext cx="2463675" cy="1485369"/>
          </a:xfrm>
          <a:prstGeom prst="rect">
            <a:avLst/>
          </a:prstGeom>
          <a:noFill/>
        </p:spPr>
        <p:txBody>
          <a:bodyPr wrap="square" lIns="65303" tIns="65303" rIns="65303" bIns="65303" rtlCol="0" anchor="ctr">
            <a:noAutofit/>
          </a:bodyPr>
          <a:lstStyle>
            <a:defPPr>
              <a:defRPr lang="en-AU"/>
            </a:defPPr>
            <a:lvl1pPr marL="0" algn="ctr">
              <a:spcAft>
                <a:spcPts val="1000"/>
              </a:spcAft>
              <a:defRPr sz="1200">
                <a:solidFill>
                  <a:srgbClr val="333333"/>
                </a:solidFill>
                <a:latin typeface="Verdan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Je veux expliquer le niveau de KPI avec les variables de mon étude. Quantifier l’impact de certaines dimensions sur le KPI.</a:t>
            </a:r>
          </a:p>
        </p:txBody>
      </p:sp>
      <p:sp>
        <p:nvSpPr>
          <p:cNvPr id="64" name="TextBox 47">
            <a:extLst>
              <a:ext uri="{FF2B5EF4-FFF2-40B4-BE49-F238E27FC236}">
                <a16:creationId xmlns:a16="http://schemas.microsoft.com/office/drawing/2014/main" id="{7BFBE6BE-621C-48B5-8706-28625AD82A94}"/>
              </a:ext>
            </a:extLst>
          </p:cNvPr>
          <p:cNvSpPr txBox="1"/>
          <p:nvPr/>
        </p:nvSpPr>
        <p:spPr bwMode="gray">
          <a:xfrm>
            <a:off x="8715876" y="3833642"/>
            <a:ext cx="2463675" cy="1485369"/>
          </a:xfrm>
          <a:prstGeom prst="rect">
            <a:avLst/>
          </a:prstGeom>
          <a:noFill/>
        </p:spPr>
        <p:txBody>
          <a:bodyPr wrap="square" lIns="65303" tIns="65303" rIns="65303" bIns="65303" rtlCol="0" anchor="ctr">
            <a:noAutofit/>
          </a:bodyPr>
          <a:lstStyle>
            <a:defPPr>
              <a:defRPr lang="en-AU"/>
            </a:defPPr>
            <a:lvl1pPr marL="0" algn="ctr">
              <a:spcAft>
                <a:spcPts val="1000"/>
              </a:spcAft>
              <a:defRPr sz="1200">
                <a:solidFill>
                  <a:srgbClr val="333333"/>
                </a:solidFill>
                <a:latin typeface="Verdan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Je veux simuler des situations futures en jouant sur les critères explicatifs que j’ai identifiés.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C54AD2C-8FEB-8A46-1DC2-03B61077E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407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EF73E3FD-4909-48CC-BB07-F9474879025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" b="164"/>
          <a:stretch>
            <a:fillRect/>
          </a:stretch>
        </p:blipFill>
        <p:spPr/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A1B9F159-839C-4D6C-9CB7-860871F505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1" y="5665748"/>
            <a:ext cx="6268576" cy="68825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fr-FR" sz="4000" dirty="0">
                <a:latin typeface="Kantar Brown" panose="020B0504020101010102"/>
              </a:rPr>
              <a:t>Les différents types d’analyses</a:t>
            </a:r>
            <a:endParaRPr lang="fr-FR" sz="4000" dirty="0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617F9201-1DE1-4687-81DA-65366DC1847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504000"/>
            <a:ext cx="2108431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71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C8F6B41-C001-4799-B88A-EB362313B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76" y="209696"/>
            <a:ext cx="8921806" cy="404119"/>
          </a:xfrm>
        </p:spPr>
        <p:txBody>
          <a:bodyPr/>
          <a:lstStyle/>
          <a:p>
            <a:r>
              <a:rPr lang="fr-FR" sz="2800" b="0" dirty="0">
                <a:latin typeface="Kantar Brown"/>
              </a:rPr>
              <a:t>Les analyses statistiques : </a:t>
            </a:r>
            <a:r>
              <a:rPr lang="fr-FR" sz="2800" b="0" dirty="0">
                <a:solidFill>
                  <a:schemeClr val="tx2"/>
                </a:solidFill>
                <a:latin typeface="Kantar Brown"/>
              </a:rPr>
              <a:t>dégager plus de valeur </a:t>
            </a:r>
            <a:r>
              <a:rPr lang="fr-FR" sz="2800" b="0" dirty="0">
                <a:latin typeface="Kantar Brown"/>
              </a:rPr>
              <a:t>de vos data 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BA1B3220-9BC3-4234-933A-7A049D7AE746}"/>
              </a:ext>
            </a:extLst>
          </p:cNvPr>
          <p:cNvSpPr/>
          <p:nvPr/>
        </p:nvSpPr>
        <p:spPr bwMode="ltGray">
          <a:xfrm>
            <a:off x="523783" y="1643955"/>
            <a:ext cx="11303092" cy="346126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ntar Brown"/>
              <a:ea typeface="+mn-ea"/>
              <a:cs typeface="+mn-cs"/>
            </a:endParaRPr>
          </a:p>
        </p:txBody>
      </p:sp>
      <p:sp>
        <p:nvSpPr>
          <p:cNvPr id="57" name="TextBox 47">
            <a:hlinkClick r:id="rId3" action="ppaction://hlinksldjump"/>
            <a:extLst>
              <a:ext uri="{FF2B5EF4-FFF2-40B4-BE49-F238E27FC236}">
                <a16:creationId xmlns:a16="http://schemas.microsoft.com/office/drawing/2014/main" id="{2182EBB1-764E-44C2-BFE1-BF0136B95CE7}"/>
              </a:ext>
            </a:extLst>
          </p:cNvPr>
          <p:cNvSpPr txBox="1"/>
          <p:nvPr/>
        </p:nvSpPr>
        <p:spPr bwMode="gray">
          <a:xfrm>
            <a:off x="539211" y="2125834"/>
            <a:ext cx="1800000" cy="24492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Plan d’expérience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Tirage sous contrainte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Parallel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-test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Redressements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Imputation</a:t>
            </a:r>
          </a:p>
        </p:txBody>
      </p:sp>
      <p:sp>
        <p:nvSpPr>
          <p:cNvPr id="61" name="TextBox 47">
            <a:hlinkClick r:id="rId4" action="ppaction://hlinksldjump"/>
            <a:extLst>
              <a:ext uri="{FF2B5EF4-FFF2-40B4-BE49-F238E27FC236}">
                <a16:creationId xmlns:a16="http://schemas.microsoft.com/office/drawing/2014/main" id="{053E65D2-8736-4144-B6AE-FC3058F43BED}"/>
              </a:ext>
            </a:extLst>
          </p:cNvPr>
          <p:cNvSpPr txBox="1"/>
          <p:nvPr/>
        </p:nvSpPr>
        <p:spPr bwMode="gray">
          <a:xfrm>
            <a:off x="523783" y="4746317"/>
            <a:ext cx="1800000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Varclus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Kantar Brown"/>
              <a:ea typeface="+mn-ea"/>
              <a:cs typeface="+mn-cs"/>
            </a:endParaRPr>
          </a:p>
        </p:txBody>
      </p:sp>
      <p:pic>
        <p:nvPicPr>
          <p:cNvPr id="62" name="Image 61">
            <a:extLst>
              <a:ext uri="{FF2B5EF4-FFF2-40B4-BE49-F238E27FC236}">
                <a16:creationId xmlns:a16="http://schemas.microsoft.com/office/drawing/2014/main" id="{7DCF82EA-6A5A-4B77-A1D0-EAE84FA195F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16188"/>
          <a:stretch/>
        </p:blipFill>
        <p:spPr>
          <a:xfrm>
            <a:off x="1708197" y="6212090"/>
            <a:ext cx="669616" cy="56122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D62C9B12-3DCB-476E-AD02-DA6F85AFDF8C}"/>
              </a:ext>
            </a:extLst>
          </p:cNvPr>
          <p:cNvSpPr/>
          <p:nvPr/>
        </p:nvSpPr>
        <p:spPr>
          <a:xfrm>
            <a:off x="2180104" y="6391582"/>
            <a:ext cx="44269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Cliquez (en mode diaporama) pour voir le descriptif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i="1" dirty="0">
                <a:solidFill>
                  <a:srgbClr val="717171"/>
                </a:solidFill>
                <a:latin typeface="Kantar Brown"/>
              </a:rPr>
              <a:t>Logo Kantar = Retour au sommaire</a:t>
            </a:r>
            <a:endParaRPr kumimoji="0" lang="fr-FR" sz="1600" b="0" i="1" u="none" strike="noStrike" kern="1200" cap="none" spc="0" normalizeH="0" baseline="0" noProof="0" dirty="0">
              <a:ln>
                <a:noFill/>
              </a:ln>
              <a:solidFill>
                <a:srgbClr val="717171"/>
              </a:solidFill>
              <a:effectLst/>
              <a:uLnTx/>
              <a:uFillTx/>
              <a:latin typeface="Kantar Brown"/>
              <a:ea typeface="+mn-ea"/>
              <a:cs typeface="+mn-cs"/>
            </a:endParaRPr>
          </a:p>
        </p:txBody>
      </p:sp>
      <p:sp>
        <p:nvSpPr>
          <p:cNvPr id="64" name="TextBox 47">
            <a:hlinkClick r:id="rId6" action="ppaction://hlinksldjump"/>
            <a:extLst>
              <a:ext uri="{FF2B5EF4-FFF2-40B4-BE49-F238E27FC236}">
                <a16:creationId xmlns:a16="http://schemas.microsoft.com/office/drawing/2014/main" id="{1AC7FB2E-069F-4251-B0F0-F3A06484EB85}"/>
              </a:ext>
            </a:extLst>
          </p:cNvPr>
          <p:cNvSpPr txBox="1"/>
          <p:nvPr/>
        </p:nvSpPr>
        <p:spPr bwMode="gray">
          <a:xfrm>
            <a:off x="3012215" y="2169573"/>
            <a:ext cx="1800000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>
            <a:noAutofit/>
          </a:bodyPr>
          <a:lstStyle>
            <a:defPPr>
              <a:defRPr lang="en-US"/>
            </a:defPPr>
            <a:lvl1pPr algn="ctr">
              <a:spcAft>
                <a:spcPts val="1000"/>
              </a:spcAft>
              <a:defRPr sz="1600">
                <a:solidFill>
                  <a:srgbClr val="333333"/>
                </a:solidFill>
                <a:latin typeface="Kantar Brown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Profiling</a:t>
            </a:r>
          </a:p>
        </p:txBody>
      </p:sp>
      <p:sp>
        <p:nvSpPr>
          <p:cNvPr id="65" name="TextBox 47">
            <a:hlinkClick r:id="rId7" action="ppaction://hlinksldjump"/>
            <a:extLst>
              <a:ext uri="{FF2B5EF4-FFF2-40B4-BE49-F238E27FC236}">
                <a16:creationId xmlns:a16="http://schemas.microsoft.com/office/drawing/2014/main" id="{463D7865-693D-4348-A51E-47C376427DEE}"/>
              </a:ext>
            </a:extLst>
          </p:cNvPr>
          <p:cNvSpPr txBox="1"/>
          <p:nvPr/>
        </p:nvSpPr>
        <p:spPr bwMode="gray">
          <a:xfrm>
            <a:off x="3012215" y="2807341"/>
            <a:ext cx="1800000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>
            <a:noAutofit/>
          </a:bodyPr>
          <a:lstStyle>
            <a:defPPr>
              <a:defRPr lang="en-US"/>
            </a:defPPr>
            <a:lvl1pPr algn="ctr">
              <a:spcAft>
                <a:spcPts val="1000"/>
              </a:spcAft>
              <a:defRPr sz="1600">
                <a:solidFill>
                  <a:srgbClr val="333333"/>
                </a:solidFill>
                <a:latin typeface="Kantar Brown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AFC</a:t>
            </a:r>
          </a:p>
        </p:txBody>
      </p:sp>
      <p:sp>
        <p:nvSpPr>
          <p:cNvPr id="66" name="TextBox 47">
            <a:hlinkClick r:id="rId8" action="ppaction://hlinksldjump"/>
            <a:extLst>
              <a:ext uri="{FF2B5EF4-FFF2-40B4-BE49-F238E27FC236}">
                <a16:creationId xmlns:a16="http://schemas.microsoft.com/office/drawing/2014/main" id="{DCF07223-0C7C-43FB-9FBA-91C7EDDAC02E}"/>
              </a:ext>
            </a:extLst>
          </p:cNvPr>
          <p:cNvSpPr txBox="1"/>
          <p:nvPr/>
        </p:nvSpPr>
        <p:spPr bwMode="gray">
          <a:xfrm>
            <a:off x="3012215" y="3445109"/>
            <a:ext cx="1800000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>
            <a:noAutofit/>
          </a:bodyPr>
          <a:lstStyle>
            <a:defPPr>
              <a:defRPr lang="en-US"/>
            </a:defPPr>
            <a:lvl1pPr algn="ctr">
              <a:spcAft>
                <a:spcPts val="1000"/>
              </a:spcAft>
              <a:defRPr sz="1600">
                <a:solidFill>
                  <a:srgbClr val="333333"/>
                </a:solidFill>
                <a:latin typeface="Kantar Brown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Typologie</a:t>
            </a:r>
          </a:p>
        </p:txBody>
      </p:sp>
      <p:sp>
        <p:nvSpPr>
          <p:cNvPr id="68" name="TextBox 47">
            <a:hlinkClick r:id="rId9" action="ppaction://hlinksldjump"/>
            <a:extLst>
              <a:ext uri="{FF2B5EF4-FFF2-40B4-BE49-F238E27FC236}">
                <a16:creationId xmlns:a16="http://schemas.microsoft.com/office/drawing/2014/main" id="{724AEE5F-50CE-476F-8383-AA790540E079}"/>
              </a:ext>
            </a:extLst>
          </p:cNvPr>
          <p:cNvSpPr txBox="1"/>
          <p:nvPr/>
        </p:nvSpPr>
        <p:spPr bwMode="gray">
          <a:xfrm>
            <a:off x="3024440" y="4082876"/>
            <a:ext cx="1800000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>
            <a:noAutofit/>
          </a:bodyPr>
          <a:lstStyle>
            <a:defPPr>
              <a:defRPr lang="en-US"/>
            </a:defPPr>
            <a:lvl1pPr algn="ctr">
              <a:spcAft>
                <a:spcPts val="1000"/>
              </a:spcAft>
              <a:defRPr sz="1600">
                <a:solidFill>
                  <a:srgbClr val="333333"/>
                </a:solidFill>
                <a:latin typeface="Kantar Brown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Penalty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Analysis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Kantar Brown"/>
              <a:ea typeface="+mn-ea"/>
              <a:cs typeface="+mn-cs"/>
            </a:endParaRPr>
          </a:p>
        </p:txBody>
      </p:sp>
      <p:sp>
        <p:nvSpPr>
          <p:cNvPr id="69" name="TextBox 47">
            <a:extLst>
              <a:ext uri="{FF2B5EF4-FFF2-40B4-BE49-F238E27FC236}">
                <a16:creationId xmlns:a16="http://schemas.microsoft.com/office/drawing/2014/main" id="{03CB5024-8864-4F27-9035-084CA495A4DB}"/>
              </a:ext>
            </a:extLst>
          </p:cNvPr>
          <p:cNvSpPr txBox="1"/>
          <p:nvPr/>
        </p:nvSpPr>
        <p:spPr bwMode="gray">
          <a:xfrm>
            <a:off x="5873493" y="2169573"/>
            <a:ext cx="2124000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>
            <a:noAutofit/>
          </a:bodyPr>
          <a:lstStyle>
            <a:defPPr>
              <a:defRPr lang="en-US"/>
            </a:defPPr>
            <a:lvl1pPr algn="ctr">
              <a:spcAft>
                <a:spcPts val="1000"/>
              </a:spcAft>
              <a:defRPr sz="1600">
                <a:solidFill>
                  <a:srgbClr val="333333"/>
                </a:solidFill>
                <a:latin typeface="Kantar Brown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Corrélations</a:t>
            </a:r>
          </a:p>
        </p:txBody>
      </p:sp>
      <p:sp>
        <p:nvSpPr>
          <p:cNvPr id="70" name="TextBox 47">
            <a:hlinkClick r:id="rId10" action="ppaction://hlinksldjump"/>
            <a:extLst>
              <a:ext uri="{FF2B5EF4-FFF2-40B4-BE49-F238E27FC236}">
                <a16:creationId xmlns:a16="http://schemas.microsoft.com/office/drawing/2014/main" id="{10C428FD-E317-4BEF-ADAD-B0FC87D58B34}"/>
              </a:ext>
            </a:extLst>
          </p:cNvPr>
          <p:cNvSpPr txBox="1"/>
          <p:nvPr/>
        </p:nvSpPr>
        <p:spPr bwMode="gray">
          <a:xfrm>
            <a:off x="5873493" y="4720747"/>
            <a:ext cx="2124000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>
            <a:noAutofit/>
          </a:bodyPr>
          <a:lstStyle>
            <a:defPPr>
              <a:defRPr lang="en-US"/>
            </a:defPPr>
            <a:lvl1pPr algn="ctr">
              <a:spcAft>
                <a:spcPts val="1000"/>
              </a:spcAft>
              <a:defRPr sz="1600">
                <a:solidFill>
                  <a:srgbClr val="333333"/>
                </a:solidFill>
                <a:latin typeface="Kantar Brown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Adeffect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 ROI</a:t>
            </a:r>
          </a:p>
        </p:txBody>
      </p:sp>
      <p:sp>
        <p:nvSpPr>
          <p:cNvPr id="71" name="TextBox 47">
            <a:hlinkClick r:id="rId11" action="ppaction://hlinksldjump"/>
            <a:extLst>
              <a:ext uri="{FF2B5EF4-FFF2-40B4-BE49-F238E27FC236}">
                <a16:creationId xmlns:a16="http://schemas.microsoft.com/office/drawing/2014/main" id="{C214AA00-FC75-4B1D-84A2-389473DEB265}"/>
              </a:ext>
            </a:extLst>
          </p:cNvPr>
          <p:cNvSpPr txBox="1"/>
          <p:nvPr/>
        </p:nvSpPr>
        <p:spPr bwMode="gray">
          <a:xfrm>
            <a:off x="5873493" y="3054684"/>
            <a:ext cx="2124000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>
            <a:noAutofit/>
          </a:bodyPr>
          <a:lstStyle>
            <a:defPPr>
              <a:defRPr lang="en-US"/>
            </a:defPPr>
            <a:lvl1pPr algn="ctr">
              <a:spcAft>
                <a:spcPts val="1000"/>
              </a:spcAft>
              <a:defRPr sz="1600">
                <a:solidFill>
                  <a:srgbClr val="333333"/>
                </a:solidFill>
                <a:latin typeface="Kantar Brown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Analyses asymétriques</a:t>
            </a:r>
          </a:p>
        </p:txBody>
      </p:sp>
      <p:sp>
        <p:nvSpPr>
          <p:cNvPr id="72" name="TextBox 47">
            <a:hlinkClick r:id="rId12" action="ppaction://hlinksldjump"/>
            <a:extLst>
              <a:ext uri="{FF2B5EF4-FFF2-40B4-BE49-F238E27FC236}">
                <a16:creationId xmlns:a16="http://schemas.microsoft.com/office/drawing/2014/main" id="{8FDB6FB0-E693-4478-8171-7F1322F26606}"/>
              </a:ext>
            </a:extLst>
          </p:cNvPr>
          <p:cNvSpPr txBox="1"/>
          <p:nvPr/>
        </p:nvSpPr>
        <p:spPr bwMode="gray">
          <a:xfrm>
            <a:off x="5873493" y="3471200"/>
            <a:ext cx="2124000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>
            <a:noAutofit/>
          </a:bodyPr>
          <a:lstStyle>
            <a:defPPr>
              <a:defRPr lang="en-US"/>
            </a:defPPr>
            <a:lvl1pPr algn="ctr">
              <a:spcAft>
                <a:spcPts val="1000"/>
              </a:spcAft>
              <a:defRPr sz="1600">
                <a:solidFill>
                  <a:srgbClr val="333333"/>
                </a:solidFill>
                <a:latin typeface="Kantar Brown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Arbre de décision</a:t>
            </a:r>
          </a:p>
        </p:txBody>
      </p:sp>
      <p:sp>
        <p:nvSpPr>
          <p:cNvPr id="73" name="TextBox 47">
            <a:hlinkClick r:id="rId13" action="ppaction://hlinksldjump"/>
            <a:extLst>
              <a:ext uri="{FF2B5EF4-FFF2-40B4-BE49-F238E27FC236}">
                <a16:creationId xmlns:a16="http://schemas.microsoft.com/office/drawing/2014/main" id="{C0E82CF9-18D2-44D4-9A78-57FD1DF3B999}"/>
              </a:ext>
            </a:extLst>
          </p:cNvPr>
          <p:cNvSpPr txBox="1"/>
          <p:nvPr/>
        </p:nvSpPr>
        <p:spPr bwMode="gray">
          <a:xfrm>
            <a:off x="9090104" y="2180096"/>
            <a:ext cx="2016000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>
            <a:noAutofit/>
          </a:bodyPr>
          <a:lstStyle>
            <a:defPPr>
              <a:defRPr lang="en-US"/>
            </a:defPPr>
            <a:lvl1pPr algn="ctr">
              <a:spcAft>
                <a:spcPts val="1000"/>
              </a:spcAft>
              <a:defRPr sz="1600">
                <a:solidFill>
                  <a:srgbClr val="333333"/>
                </a:solidFill>
                <a:latin typeface="Kantar Brown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Analyse discriminante</a:t>
            </a:r>
          </a:p>
        </p:txBody>
      </p:sp>
      <p:sp>
        <p:nvSpPr>
          <p:cNvPr id="74" name="TextBox 47">
            <a:hlinkClick r:id="rId14" action="ppaction://hlinksldjump"/>
            <a:extLst>
              <a:ext uri="{FF2B5EF4-FFF2-40B4-BE49-F238E27FC236}">
                <a16:creationId xmlns:a16="http://schemas.microsoft.com/office/drawing/2014/main" id="{E446A8C8-C3C3-434A-ABA3-DD62014B3384}"/>
              </a:ext>
            </a:extLst>
          </p:cNvPr>
          <p:cNvSpPr txBox="1"/>
          <p:nvPr/>
        </p:nvSpPr>
        <p:spPr bwMode="gray">
          <a:xfrm>
            <a:off x="5873493" y="3887716"/>
            <a:ext cx="2124000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>
            <a:noAutofit/>
          </a:bodyPr>
          <a:lstStyle>
            <a:defPPr>
              <a:defRPr lang="en-US"/>
            </a:defPPr>
            <a:lvl1pPr algn="ctr">
              <a:spcAft>
                <a:spcPts val="1000"/>
              </a:spcAft>
              <a:defRPr sz="1600">
                <a:solidFill>
                  <a:srgbClr val="333333"/>
                </a:solidFill>
                <a:latin typeface="Kantar Brown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Réseaux bayésiens</a:t>
            </a:r>
          </a:p>
        </p:txBody>
      </p:sp>
      <p:sp>
        <p:nvSpPr>
          <p:cNvPr id="76" name="TextBox 47">
            <a:hlinkClick r:id="rId15" action="ppaction://hlinksldjump"/>
            <a:extLst>
              <a:ext uri="{FF2B5EF4-FFF2-40B4-BE49-F238E27FC236}">
                <a16:creationId xmlns:a16="http://schemas.microsoft.com/office/drawing/2014/main" id="{277A0203-3113-4D21-B37E-74AE648B9013}"/>
              </a:ext>
            </a:extLst>
          </p:cNvPr>
          <p:cNvSpPr txBox="1"/>
          <p:nvPr/>
        </p:nvSpPr>
        <p:spPr bwMode="gray">
          <a:xfrm>
            <a:off x="9108314" y="4222910"/>
            <a:ext cx="1979581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>
            <a:noAutofit/>
          </a:bodyPr>
          <a:lstStyle>
            <a:defPPr>
              <a:defRPr lang="en-US"/>
            </a:defPPr>
            <a:lvl1pPr algn="ctr">
              <a:spcAft>
                <a:spcPts val="1000"/>
              </a:spcAft>
              <a:defRPr sz="1600">
                <a:solidFill>
                  <a:srgbClr val="333333"/>
                </a:solidFill>
                <a:latin typeface="Kantar Brown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TurfLine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Kantar Brown"/>
              <a:ea typeface="+mn-ea"/>
              <a:cs typeface="+mn-cs"/>
            </a:endParaRPr>
          </a:p>
        </p:txBody>
      </p:sp>
      <p:sp>
        <p:nvSpPr>
          <p:cNvPr id="78" name="TextBox 47">
            <a:hlinkClick r:id="rId16" action="ppaction://hlinksldjump"/>
            <a:extLst>
              <a:ext uri="{FF2B5EF4-FFF2-40B4-BE49-F238E27FC236}">
                <a16:creationId xmlns:a16="http://schemas.microsoft.com/office/drawing/2014/main" id="{0459CCB4-FAFB-4A7F-9E0B-17BBDD417F6C}"/>
              </a:ext>
            </a:extLst>
          </p:cNvPr>
          <p:cNvSpPr txBox="1"/>
          <p:nvPr/>
        </p:nvSpPr>
        <p:spPr bwMode="gray">
          <a:xfrm>
            <a:off x="5873493" y="4304232"/>
            <a:ext cx="2124000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Equations structurelles</a:t>
            </a:r>
          </a:p>
        </p:txBody>
      </p:sp>
      <p:sp>
        <p:nvSpPr>
          <p:cNvPr id="79" name="TextBox 47">
            <a:hlinkClick r:id="rId17" action="ppaction://hlinksldjump"/>
            <a:extLst>
              <a:ext uri="{FF2B5EF4-FFF2-40B4-BE49-F238E27FC236}">
                <a16:creationId xmlns:a16="http://schemas.microsoft.com/office/drawing/2014/main" id="{5698D9F5-6369-4414-A967-B23BDD0486A8}"/>
              </a:ext>
            </a:extLst>
          </p:cNvPr>
          <p:cNvSpPr txBox="1"/>
          <p:nvPr/>
        </p:nvSpPr>
        <p:spPr bwMode="gray">
          <a:xfrm>
            <a:off x="5873493" y="2586089"/>
            <a:ext cx="160680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Régression Lasso</a:t>
            </a:r>
          </a:p>
        </p:txBody>
      </p:sp>
      <p:sp>
        <p:nvSpPr>
          <p:cNvPr id="80" name="TextBox 47">
            <a:hlinkClick r:id="rId18" action="ppaction://hlinksldjump"/>
            <a:extLst>
              <a:ext uri="{FF2B5EF4-FFF2-40B4-BE49-F238E27FC236}">
                <a16:creationId xmlns:a16="http://schemas.microsoft.com/office/drawing/2014/main" id="{664D105D-6BA2-4A22-99F1-C9E280F06E42}"/>
              </a:ext>
            </a:extLst>
          </p:cNvPr>
          <p:cNvSpPr txBox="1"/>
          <p:nvPr/>
        </p:nvSpPr>
        <p:spPr bwMode="gray">
          <a:xfrm>
            <a:off x="9090104" y="2677933"/>
            <a:ext cx="2016000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Modeling</a:t>
            </a:r>
          </a:p>
        </p:txBody>
      </p:sp>
      <p:sp>
        <p:nvSpPr>
          <p:cNvPr id="81" name="TextBox 47">
            <a:hlinkClick r:id="rId19" action="ppaction://hlinksldjump"/>
            <a:extLst>
              <a:ext uri="{FF2B5EF4-FFF2-40B4-BE49-F238E27FC236}">
                <a16:creationId xmlns:a16="http://schemas.microsoft.com/office/drawing/2014/main" id="{B611B55D-618D-44D9-A000-90EEE9CFEA00}"/>
              </a:ext>
            </a:extLst>
          </p:cNvPr>
          <p:cNvSpPr txBox="1"/>
          <p:nvPr/>
        </p:nvSpPr>
        <p:spPr bwMode="gray">
          <a:xfrm>
            <a:off x="9090104" y="3175769"/>
            <a:ext cx="2016000" cy="8878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Enrichissement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fr-FR" sz="1600" dirty="0">
                <a:solidFill>
                  <a:srgbClr val="333333"/>
                </a:solidFill>
                <a:latin typeface="Kantar Brown"/>
              </a:rPr>
              <a:t>Activation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Kantar Brown"/>
              <a:ea typeface="+mn-ea"/>
              <a:cs typeface="+mn-cs"/>
            </a:endParaRPr>
          </a:p>
        </p:txBody>
      </p:sp>
      <p:sp>
        <p:nvSpPr>
          <p:cNvPr id="58" name="TextBox 47">
            <a:hlinkClick r:id="rId20" action="ppaction://hlinksldjump"/>
            <a:extLst>
              <a:ext uri="{FF2B5EF4-FFF2-40B4-BE49-F238E27FC236}">
                <a16:creationId xmlns:a16="http://schemas.microsoft.com/office/drawing/2014/main" id="{7556E354-CC2B-4E5D-82FF-485730D1CE26}"/>
              </a:ext>
            </a:extLst>
          </p:cNvPr>
          <p:cNvSpPr txBox="1"/>
          <p:nvPr/>
        </p:nvSpPr>
        <p:spPr bwMode="gray">
          <a:xfrm>
            <a:off x="7556500" y="2586089"/>
            <a:ext cx="4409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PLS</a:t>
            </a:r>
          </a:p>
        </p:txBody>
      </p:sp>
      <p:sp>
        <p:nvSpPr>
          <p:cNvPr id="38" name="TextBox 47">
            <a:extLst>
              <a:ext uri="{FF2B5EF4-FFF2-40B4-BE49-F238E27FC236}">
                <a16:creationId xmlns:a16="http://schemas.microsoft.com/office/drawing/2014/main" id="{E4AD9E2C-04F8-4F3C-84C9-650F9CE8B757}"/>
              </a:ext>
            </a:extLst>
          </p:cNvPr>
          <p:cNvSpPr txBox="1"/>
          <p:nvPr/>
        </p:nvSpPr>
        <p:spPr bwMode="gray">
          <a:xfrm>
            <a:off x="9108314" y="4720747"/>
            <a:ext cx="1979581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>
            <a:noAutofit/>
          </a:bodyPr>
          <a:lstStyle>
            <a:defPPr>
              <a:defRPr lang="en-US"/>
            </a:defPPr>
            <a:lvl1pPr algn="ctr">
              <a:spcAft>
                <a:spcPts val="1000"/>
              </a:spcAft>
              <a:defRPr sz="1600">
                <a:solidFill>
                  <a:srgbClr val="333333"/>
                </a:solidFill>
                <a:latin typeface="Kantar Brown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Trade Off</a:t>
            </a:r>
          </a:p>
        </p:txBody>
      </p:sp>
      <p:sp>
        <p:nvSpPr>
          <p:cNvPr id="37" name="TextBox 47">
            <a:hlinkClick r:id="rId4" action="ppaction://hlinksldjump"/>
            <a:extLst>
              <a:ext uri="{FF2B5EF4-FFF2-40B4-BE49-F238E27FC236}">
                <a16:creationId xmlns:a16="http://schemas.microsoft.com/office/drawing/2014/main" id="{1D382297-C2D6-4527-8CDF-28D2D7309462}"/>
              </a:ext>
            </a:extLst>
          </p:cNvPr>
          <p:cNvSpPr txBox="1"/>
          <p:nvPr/>
        </p:nvSpPr>
        <p:spPr bwMode="gray">
          <a:xfrm>
            <a:off x="3012215" y="4746317"/>
            <a:ext cx="1800000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Varclus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Kantar Brown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13F26A5-ABE6-4438-A2D7-5D3D5E8577B6}"/>
              </a:ext>
            </a:extLst>
          </p:cNvPr>
          <p:cNvSpPr/>
          <p:nvPr/>
        </p:nvSpPr>
        <p:spPr>
          <a:xfrm>
            <a:off x="3264699" y="1120879"/>
            <a:ext cx="1349600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antar Brown"/>
                <a:ea typeface="+mn-ea"/>
                <a:cs typeface="+mn-cs"/>
              </a:rPr>
              <a:t>Analyse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Descriptive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Kantar Brown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2EF1959-D59C-419E-82DB-3924322A4E00}"/>
              </a:ext>
            </a:extLst>
          </p:cNvPr>
          <p:cNvSpPr/>
          <p:nvPr/>
        </p:nvSpPr>
        <p:spPr>
          <a:xfrm>
            <a:off x="6293213" y="1113483"/>
            <a:ext cx="1288558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antar Brown"/>
                <a:ea typeface="+mn-ea"/>
                <a:cs typeface="+mn-cs"/>
              </a:rPr>
              <a:t>Analyse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Explicative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Kantar Brown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2F89AA4-A5FA-4EBB-A723-E14D1D8E34D9}"/>
              </a:ext>
            </a:extLst>
          </p:cNvPr>
          <p:cNvSpPr/>
          <p:nvPr/>
        </p:nvSpPr>
        <p:spPr>
          <a:xfrm>
            <a:off x="9395994" y="1106086"/>
            <a:ext cx="1222322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antar Brown"/>
                <a:ea typeface="+mn-ea"/>
                <a:cs typeface="+mn-cs"/>
              </a:rPr>
              <a:t>Analyse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Prédictive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Kantar Brown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2467AA0-A93D-4A74-976C-B0D593D24F9D}"/>
              </a:ext>
            </a:extLst>
          </p:cNvPr>
          <p:cNvSpPr/>
          <p:nvPr/>
        </p:nvSpPr>
        <p:spPr>
          <a:xfrm>
            <a:off x="656189" y="1166747"/>
            <a:ext cx="13541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antar Brown"/>
                <a:ea typeface="+mn-ea"/>
                <a:cs typeface="+mn-cs"/>
              </a:rPr>
              <a:t>Analyse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Préparatoire</a:t>
            </a:r>
          </a:p>
        </p:txBody>
      </p:sp>
      <p:pic>
        <p:nvPicPr>
          <p:cNvPr id="42" name="Image 41">
            <a:extLst>
              <a:ext uri="{FF2B5EF4-FFF2-40B4-BE49-F238E27FC236}">
                <a16:creationId xmlns:a16="http://schemas.microsoft.com/office/drawing/2014/main" id="{D23A4465-43DF-440A-A11A-A9615FDFCFCC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13500"/>
          <a:stretch/>
        </p:blipFill>
        <p:spPr>
          <a:xfrm>
            <a:off x="8811570" y="861263"/>
            <a:ext cx="724489" cy="626681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CC1C9EB7-B6CA-495F-B864-7A3FD142B8DA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13500"/>
          <a:stretch/>
        </p:blipFill>
        <p:spPr>
          <a:xfrm>
            <a:off x="5733755" y="848790"/>
            <a:ext cx="724489" cy="626682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3A5CA0C3-3E5F-4963-B8DE-CB9C008B925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13500"/>
          <a:stretch/>
        </p:blipFill>
        <p:spPr>
          <a:xfrm>
            <a:off x="2827797" y="861265"/>
            <a:ext cx="724489" cy="626680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6C5EC087-A7AD-4AAB-B60B-BA9193EFFB26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16844"/>
          <a:stretch/>
        </p:blipFill>
        <p:spPr>
          <a:xfrm>
            <a:off x="310970" y="873023"/>
            <a:ext cx="724489" cy="60245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7473495-1C34-36ED-4E00-159F4ADE3E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71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EF73E3FD-4909-48CC-BB07-F9474879025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" b="164"/>
          <a:stretch>
            <a:fillRect/>
          </a:stretch>
        </p:blipFill>
        <p:spPr/>
      </p:pic>
      <p:sp>
        <p:nvSpPr>
          <p:cNvPr id="2" name="Organigramme : Entrée manuelle 1">
            <a:extLst>
              <a:ext uri="{FF2B5EF4-FFF2-40B4-BE49-F238E27FC236}">
                <a16:creationId xmlns:a16="http://schemas.microsoft.com/office/drawing/2014/main" id="{CCDA8F6A-DDB4-4D4C-83F5-DCC42529A779}"/>
              </a:ext>
            </a:extLst>
          </p:cNvPr>
          <p:cNvSpPr/>
          <p:nvPr/>
        </p:nvSpPr>
        <p:spPr bwMode="ltGray">
          <a:xfrm rot="16200000">
            <a:off x="5445798" y="110940"/>
            <a:ext cx="6857142" cy="6635263"/>
          </a:xfrm>
          <a:prstGeom prst="flowChartManualInput">
            <a:avLst/>
          </a:prstGeom>
          <a:solidFill>
            <a:schemeClr val="bg1">
              <a:lumMod val="65000"/>
              <a:alpha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fr-FR" sz="1600" b="0" dirty="0" err="1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1B9F159-839C-4D6C-9CB7-860871F505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1" y="5665748"/>
            <a:ext cx="6268576" cy="68825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fr-FR" sz="4000" dirty="0">
                <a:latin typeface="Kantar Brown" panose="020B0504020101010102"/>
              </a:rPr>
              <a:t>Les différents types d’analyses</a:t>
            </a:r>
            <a:endParaRPr lang="fr-FR" sz="4000" dirty="0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617F9201-1DE1-4687-81DA-65366DC1847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504000"/>
            <a:ext cx="2108431" cy="396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2DBF566-EF0B-40FC-AC12-B3A6ABDADBDF}"/>
              </a:ext>
            </a:extLst>
          </p:cNvPr>
          <p:cNvSpPr/>
          <p:nvPr/>
        </p:nvSpPr>
        <p:spPr>
          <a:xfrm>
            <a:off x="7852504" y="504000"/>
            <a:ext cx="311437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Analyse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Préparatoire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611CFC-3BE4-48DE-B349-504488A0D33F}"/>
              </a:ext>
            </a:extLst>
          </p:cNvPr>
          <p:cNvSpPr/>
          <p:nvPr/>
        </p:nvSpPr>
        <p:spPr>
          <a:xfrm>
            <a:off x="8292688" y="5611076"/>
            <a:ext cx="22340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le bon protocole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pour mesurer</a:t>
            </a:r>
          </a:p>
        </p:txBody>
      </p:sp>
    </p:spTree>
    <p:extLst>
      <p:ext uri="{BB962C8B-B14F-4D97-AF65-F5344CB8AC3E}">
        <p14:creationId xmlns:p14="http://schemas.microsoft.com/office/powerpoint/2010/main" val="1977787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0" y="167275"/>
            <a:ext cx="10536630" cy="413698"/>
          </a:xfrm>
        </p:spPr>
        <p:txBody>
          <a:bodyPr/>
          <a:lstStyle/>
          <a:p>
            <a:r>
              <a:rPr lang="fr-FR" sz="2800" b="0" dirty="0">
                <a:latin typeface="Kantar Brown"/>
              </a:rPr>
              <a:t>        Des aides "statistiques" </a:t>
            </a:r>
            <a:r>
              <a:rPr lang="fr-FR" sz="2800" dirty="0">
                <a:latin typeface="Kantar Brown"/>
              </a:rPr>
              <a:t>en amont / en aval </a:t>
            </a:r>
            <a:r>
              <a:rPr lang="fr-FR" sz="2800" b="0" dirty="0">
                <a:latin typeface="Kantar Brown"/>
              </a:rPr>
              <a:t>de l’étude </a:t>
            </a:r>
          </a:p>
        </p:txBody>
      </p:sp>
      <p:sp>
        <p:nvSpPr>
          <p:cNvPr id="8" name="TextBox 47">
            <a:extLst>
              <a:ext uri="{FF2B5EF4-FFF2-40B4-BE49-F238E27FC236}">
                <a16:creationId xmlns:a16="http://schemas.microsoft.com/office/drawing/2014/main" id="{5B2F9D40-418D-4D93-9556-5E95DD086455}"/>
              </a:ext>
            </a:extLst>
          </p:cNvPr>
          <p:cNvSpPr txBox="1"/>
          <p:nvPr/>
        </p:nvSpPr>
        <p:spPr bwMode="gray">
          <a:xfrm>
            <a:off x="228524" y="3259304"/>
            <a:ext cx="5315714" cy="8377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65303" tIns="65303" rIns="65303" bIns="65303" rtlCol="0" anchor="ctr">
            <a:noAutofit/>
          </a:bodyPr>
          <a:lstStyle>
            <a:defPPr>
              <a:defRPr lang="en-AU"/>
            </a:defPPr>
            <a:lvl1pPr marL="0" algn="ctr">
              <a:spcAft>
                <a:spcPts val="1000"/>
              </a:spcAft>
              <a:defRPr sz="1200">
                <a:solidFill>
                  <a:srgbClr val="333333"/>
                </a:solidFill>
                <a:latin typeface="Verdan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J’ai changé le </a:t>
            </a: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mode de recueil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de mon étude, mes résultats ont vraiment évolué. Comment travailler sur l’historique ? </a:t>
            </a:r>
          </a:p>
        </p:txBody>
      </p:sp>
      <p:sp>
        <p:nvSpPr>
          <p:cNvPr id="9" name="TextBox 47">
            <a:extLst>
              <a:ext uri="{FF2B5EF4-FFF2-40B4-BE49-F238E27FC236}">
                <a16:creationId xmlns:a16="http://schemas.microsoft.com/office/drawing/2014/main" id="{AC60D90F-0D6D-4A15-AEF3-6D60A9C4CD73}"/>
              </a:ext>
            </a:extLst>
          </p:cNvPr>
          <p:cNvSpPr txBox="1"/>
          <p:nvPr/>
        </p:nvSpPr>
        <p:spPr bwMode="gray">
          <a:xfrm>
            <a:off x="5734530" y="3256760"/>
            <a:ext cx="6262396" cy="8377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65303" tIns="65303" rIns="65303" bIns="65303" rtlCol="0" anchor="ctr">
            <a:noAutofit/>
          </a:bodyPr>
          <a:lstStyle>
            <a:defPPr>
              <a:defRPr lang="en-AU"/>
            </a:defPPr>
            <a:lvl1pPr marL="0" algn="ctr">
              <a:spcAft>
                <a:spcPts val="1000"/>
              </a:spcAft>
              <a:defRPr sz="1200">
                <a:solidFill>
                  <a:srgbClr val="333333"/>
                </a:solidFill>
                <a:latin typeface="Verdan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Le </a:t>
            </a:r>
            <a:r>
              <a:rPr kumimoji="0" lang="fr-F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parallel</a:t>
            </a: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-test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 permet de corriger l’effet du mode de recueil sur les résultats et de reconstituer l’historique des tableaux. </a:t>
            </a:r>
          </a:p>
        </p:txBody>
      </p:sp>
      <p:sp>
        <p:nvSpPr>
          <p:cNvPr id="11" name="TextBox 47">
            <a:extLst>
              <a:ext uri="{FF2B5EF4-FFF2-40B4-BE49-F238E27FC236}">
                <a16:creationId xmlns:a16="http://schemas.microsoft.com/office/drawing/2014/main" id="{141FFE3F-7F0A-4AB3-85FC-907A77D93D3A}"/>
              </a:ext>
            </a:extLst>
          </p:cNvPr>
          <p:cNvSpPr txBox="1"/>
          <p:nvPr/>
        </p:nvSpPr>
        <p:spPr bwMode="gray">
          <a:xfrm>
            <a:off x="228524" y="2285818"/>
            <a:ext cx="5315714" cy="8473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65303" tIns="65303" rIns="65303" bIns="65303" rtlCol="0" anchor="ctr">
            <a:noAutofit/>
          </a:bodyPr>
          <a:lstStyle>
            <a:defPPr>
              <a:defRPr lang="en-AU"/>
            </a:defPPr>
            <a:lvl1pPr marL="0" algn="ctr">
              <a:spcAft>
                <a:spcPts val="1000"/>
              </a:spcAft>
              <a:defRPr sz="1200">
                <a:solidFill>
                  <a:srgbClr val="333333"/>
                </a:solidFill>
                <a:latin typeface="Verdan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Lors du </a:t>
            </a: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terrain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, un filtre a été mal défini, il manque une partie des réponses. </a:t>
            </a:r>
          </a:p>
        </p:txBody>
      </p:sp>
      <p:sp>
        <p:nvSpPr>
          <p:cNvPr id="13" name="TextBox 47">
            <a:extLst>
              <a:ext uri="{FF2B5EF4-FFF2-40B4-BE49-F238E27FC236}">
                <a16:creationId xmlns:a16="http://schemas.microsoft.com/office/drawing/2014/main" id="{6BD31A75-DBB0-4781-8F8D-131556ABB702}"/>
              </a:ext>
            </a:extLst>
          </p:cNvPr>
          <p:cNvSpPr txBox="1"/>
          <p:nvPr/>
        </p:nvSpPr>
        <p:spPr bwMode="gray">
          <a:xfrm>
            <a:off x="5734531" y="2291647"/>
            <a:ext cx="6262394" cy="8377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65303" tIns="65303" rIns="65303" bIns="65303" rtlCol="0" anchor="ctr">
            <a:noAutofit/>
          </a:bodyPr>
          <a:lstStyle>
            <a:defPPr>
              <a:defRPr lang="en-AU"/>
            </a:defPPr>
            <a:lvl1pPr marL="0" algn="ctr">
              <a:spcAft>
                <a:spcPts val="1000"/>
              </a:spcAft>
              <a:defRPr sz="1200">
                <a:solidFill>
                  <a:srgbClr val="333333"/>
                </a:solidFill>
                <a:latin typeface="Verdan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Des </a:t>
            </a: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imputations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 peuvent être réalisées pour affecter une valeur aux personnes qui auraient dû répondre, à partir de leur réponses aux autres questions. Attention: méthode à utiliser avec précaution </a:t>
            </a:r>
          </a:p>
        </p:txBody>
      </p:sp>
      <p:sp>
        <p:nvSpPr>
          <p:cNvPr id="20" name="TextBox 47">
            <a:extLst>
              <a:ext uri="{FF2B5EF4-FFF2-40B4-BE49-F238E27FC236}">
                <a16:creationId xmlns:a16="http://schemas.microsoft.com/office/drawing/2014/main" id="{61B626B8-6AB0-44B9-907A-07C39BF5DA19}"/>
              </a:ext>
            </a:extLst>
          </p:cNvPr>
          <p:cNvSpPr txBox="1"/>
          <p:nvPr/>
        </p:nvSpPr>
        <p:spPr bwMode="gray">
          <a:xfrm>
            <a:off x="228525" y="1270016"/>
            <a:ext cx="5315712" cy="8896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65303" tIns="65303" rIns="65303" bIns="65303" rtlCol="0" anchor="ctr">
            <a:noAutofit/>
          </a:bodyPr>
          <a:lstStyle>
            <a:defPPr>
              <a:defRPr lang="en-AU"/>
            </a:defPPr>
            <a:lvl1pPr marL="0" algn="ctr">
              <a:spcAft>
                <a:spcPts val="1000"/>
              </a:spcAft>
              <a:defRPr sz="1200">
                <a:solidFill>
                  <a:srgbClr val="333333"/>
                </a:solidFill>
                <a:latin typeface="Verdan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Pour un </a:t>
            </a: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test de produits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, les personnes interrogées ne répondent que pour quelques produits. Comment ne pas biaiser les résultats avec l’ordre de passation ?</a:t>
            </a:r>
          </a:p>
        </p:txBody>
      </p:sp>
      <p:sp>
        <p:nvSpPr>
          <p:cNvPr id="21" name="TextBox 47">
            <a:extLst>
              <a:ext uri="{FF2B5EF4-FFF2-40B4-BE49-F238E27FC236}">
                <a16:creationId xmlns:a16="http://schemas.microsoft.com/office/drawing/2014/main" id="{629E0A9E-9959-4F74-9F95-9A7FC1FA1E9B}"/>
              </a:ext>
            </a:extLst>
          </p:cNvPr>
          <p:cNvSpPr txBox="1"/>
          <p:nvPr/>
        </p:nvSpPr>
        <p:spPr bwMode="gray">
          <a:xfrm>
            <a:off x="5734532" y="1265461"/>
            <a:ext cx="6262393" cy="8988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65303" tIns="65303" rIns="65303" bIns="65303" rtlCol="0" anchor="ctr">
            <a:noAutofit/>
          </a:bodyPr>
          <a:lstStyle>
            <a:defPPr>
              <a:defRPr lang="en-AU"/>
            </a:defPPr>
            <a:lvl1pPr marL="0" algn="ctr">
              <a:spcAft>
                <a:spcPts val="1000"/>
              </a:spcAft>
              <a:defRPr sz="1200">
                <a:solidFill>
                  <a:srgbClr val="333333"/>
                </a:solidFill>
                <a:latin typeface="Verdan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Un </a:t>
            </a: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plan d’expérience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permet de répartir équitablement les produits à tester sur l’ensemble des individus en respectant des quotas par produits </a:t>
            </a:r>
          </a:p>
        </p:txBody>
      </p:sp>
      <p:sp>
        <p:nvSpPr>
          <p:cNvPr id="23" name="TextBox 47">
            <a:extLst>
              <a:ext uri="{FF2B5EF4-FFF2-40B4-BE49-F238E27FC236}">
                <a16:creationId xmlns:a16="http://schemas.microsoft.com/office/drawing/2014/main" id="{90C276EC-BF2D-4D25-93A4-E6F0825ACE21}"/>
              </a:ext>
            </a:extLst>
          </p:cNvPr>
          <p:cNvSpPr txBox="1"/>
          <p:nvPr/>
        </p:nvSpPr>
        <p:spPr bwMode="gray">
          <a:xfrm>
            <a:off x="228523" y="5186985"/>
            <a:ext cx="5315716" cy="8377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65303" tIns="65303" rIns="65303" bIns="65303" rtlCol="0" anchor="ctr">
            <a:noAutofit/>
          </a:bodyPr>
          <a:lstStyle>
            <a:defPPr>
              <a:defRPr lang="en-AU"/>
            </a:defPPr>
            <a:lvl1pPr marL="0" algn="ctr">
              <a:spcAft>
                <a:spcPts val="1000"/>
              </a:spcAft>
              <a:defRPr sz="1200">
                <a:solidFill>
                  <a:srgbClr val="333333"/>
                </a:solidFill>
                <a:latin typeface="Verdan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J’ai un problème avec le </a:t>
            </a: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redressement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, des résultats sont </a:t>
            </a: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contradictoires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, j’ai besoin d’aide pour </a:t>
            </a: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construire un indice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, pour utiliser des </a:t>
            </a: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tests statistiques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,…</a:t>
            </a:r>
          </a:p>
        </p:txBody>
      </p:sp>
      <p:sp>
        <p:nvSpPr>
          <p:cNvPr id="24" name="TextBox 47">
            <a:extLst>
              <a:ext uri="{FF2B5EF4-FFF2-40B4-BE49-F238E27FC236}">
                <a16:creationId xmlns:a16="http://schemas.microsoft.com/office/drawing/2014/main" id="{498FAB7F-4475-4E65-B278-EFF13B4D851C}"/>
              </a:ext>
            </a:extLst>
          </p:cNvPr>
          <p:cNvSpPr txBox="1"/>
          <p:nvPr/>
        </p:nvSpPr>
        <p:spPr bwMode="gray">
          <a:xfrm>
            <a:off x="5734530" y="5186985"/>
            <a:ext cx="6262397" cy="8377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65303" tIns="65303" rIns="65303" bIns="65303" rtlCol="0" anchor="ctr">
            <a:noAutofit/>
          </a:bodyPr>
          <a:lstStyle>
            <a:defPPr>
              <a:defRPr lang="en-AU"/>
            </a:defPPr>
            <a:lvl1pPr marL="0" algn="ctr">
              <a:spcAft>
                <a:spcPts val="1000"/>
              </a:spcAft>
              <a:defRPr sz="1200">
                <a:solidFill>
                  <a:srgbClr val="333333"/>
                </a:solidFill>
                <a:latin typeface="Verdan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Data Science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et </a:t>
            </a: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Data Management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peuvent vous aider dans de nombreux cas. Ne pas hésitez à nous contacter.</a:t>
            </a:r>
          </a:p>
        </p:txBody>
      </p:sp>
      <p:sp>
        <p:nvSpPr>
          <p:cNvPr id="26" name="TextBox 47">
            <a:extLst>
              <a:ext uri="{FF2B5EF4-FFF2-40B4-BE49-F238E27FC236}">
                <a16:creationId xmlns:a16="http://schemas.microsoft.com/office/drawing/2014/main" id="{D97889AB-5917-488B-97F3-6375AF06EBBE}"/>
              </a:ext>
            </a:extLst>
          </p:cNvPr>
          <p:cNvSpPr txBox="1"/>
          <p:nvPr/>
        </p:nvSpPr>
        <p:spPr bwMode="gray">
          <a:xfrm>
            <a:off x="228523" y="4223144"/>
            <a:ext cx="5315716" cy="8377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65303" tIns="65303" rIns="65303" bIns="65303" rtlCol="0" anchor="ctr">
            <a:noAutofit/>
          </a:bodyPr>
          <a:lstStyle>
            <a:defPPr>
              <a:defRPr lang="en-AU"/>
            </a:defPPr>
            <a:lvl1pPr marL="0" algn="ctr">
              <a:spcAft>
                <a:spcPts val="1000"/>
              </a:spcAft>
              <a:defRPr sz="1200">
                <a:solidFill>
                  <a:srgbClr val="333333"/>
                </a:solidFill>
                <a:latin typeface="Verdan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Mon client veut que l’échantillon soit représentatif d’une </a:t>
            </a: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cible très compliquée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/ veut </a:t>
            </a: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trop de quotas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…</a:t>
            </a:r>
          </a:p>
        </p:txBody>
      </p:sp>
      <p:sp>
        <p:nvSpPr>
          <p:cNvPr id="27" name="TextBox 47">
            <a:extLst>
              <a:ext uri="{FF2B5EF4-FFF2-40B4-BE49-F238E27FC236}">
                <a16:creationId xmlns:a16="http://schemas.microsoft.com/office/drawing/2014/main" id="{34FFC894-6763-425F-8A0F-3630546088D7}"/>
              </a:ext>
            </a:extLst>
          </p:cNvPr>
          <p:cNvSpPr txBox="1"/>
          <p:nvPr/>
        </p:nvSpPr>
        <p:spPr bwMode="gray">
          <a:xfrm>
            <a:off x="5734530" y="4221873"/>
            <a:ext cx="6262397" cy="8377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65303" tIns="65303" rIns="65303" bIns="65303" rtlCol="0" anchor="ctr">
            <a:noAutofit/>
          </a:bodyPr>
          <a:lstStyle>
            <a:defPPr>
              <a:defRPr lang="en-AU"/>
            </a:defPPr>
            <a:lvl1pPr marL="0" algn="ctr">
              <a:spcAft>
                <a:spcPts val="1000"/>
              </a:spcAft>
              <a:defRPr sz="1200">
                <a:solidFill>
                  <a:srgbClr val="333333"/>
                </a:solidFill>
                <a:latin typeface="Verdan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Le </a:t>
            </a: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tirage sous contraintes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permet de définir un échantillon répondant à de nombreux critères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05D2BC71-F79F-4781-94E2-4E4373F36B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16984"/>
          <a:stretch/>
        </p:blipFill>
        <p:spPr>
          <a:xfrm>
            <a:off x="11355342" y="122462"/>
            <a:ext cx="724489" cy="60143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D7C3A77-2A2C-402E-BBAD-4DC828FBE7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16960"/>
          <a:stretch/>
        </p:blipFill>
        <p:spPr>
          <a:xfrm>
            <a:off x="112169" y="507739"/>
            <a:ext cx="898808" cy="74636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BC8A77B-673F-4BC3-9AD4-746F18ADBE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16188"/>
          <a:stretch/>
        </p:blipFill>
        <p:spPr>
          <a:xfrm>
            <a:off x="5544237" y="538874"/>
            <a:ext cx="790931" cy="662897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30CF7D0-B94D-E7B4-DFF1-6A920529A9A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0284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EF73E3FD-4909-48CC-BB07-F9474879025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" b="164"/>
          <a:stretch>
            <a:fillRect/>
          </a:stretch>
        </p:blipFill>
        <p:spPr/>
      </p:pic>
      <p:sp>
        <p:nvSpPr>
          <p:cNvPr id="2" name="Organigramme : Entrée manuelle 1">
            <a:extLst>
              <a:ext uri="{FF2B5EF4-FFF2-40B4-BE49-F238E27FC236}">
                <a16:creationId xmlns:a16="http://schemas.microsoft.com/office/drawing/2014/main" id="{CCDA8F6A-DDB4-4D4C-83F5-DCC42529A779}"/>
              </a:ext>
            </a:extLst>
          </p:cNvPr>
          <p:cNvSpPr/>
          <p:nvPr/>
        </p:nvSpPr>
        <p:spPr bwMode="ltGray">
          <a:xfrm rot="16200000">
            <a:off x="5445798" y="110940"/>
            <a:ext cx="6857142" cy="6635263"/>
          </a:xfrm>
          <a:prstGeom prst="flowChartManualInput">
            <a:avLst/>
          </a:prstGeom>
          <a:solidFill>
            <a:schemeClr val="bg1">
              <a:lumMod val="65000"/>
              <a:alpha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fr-FR" sz="1600" b="0" dirty="0" err="1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1B9F159-839C-4D6C-9CB7-860871F505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1" y="5665748"/>
            <a:ext cx="6268576" cy="68825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fr-FR" sz="4000" dirty="0">
                <a:latin typeface="Kantar Brown" panose="020B0504020101010102"/>
              </a:rPr>
              <a:t>Les différents types d’analyses</a:t>
            </a:r>
            <a:endParaRPr lang="fr-FR" sz="4000" dirty="0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617F9201-1DE1-4687-81DA-65366DC1847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504000"/>
            <a:ext cx="2108431" cy="396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2DBF566-EF0B-40FC-AC12-B3A6ABDADBDF}"/>
              </a:ext>
            </a:extLst>
          </p:cNvPr>
          <p:cNvSpPr/>
          <p:nvPr/>
        </p:nvSpPr>
        <p:spPr>
          <a:xfrm>
            <a:off x="8008220" y="504000"/>
            <a:ext cx="280294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Analyse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Descriptive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611CFC-3BE4-48DE-B349-504488A0D33F}"/>
              </a:ext>
            </a:extLst>
          </p:cNvPr>
          <p:cNvSpPr/>
          <p:nvPr/>
        </p:nvSpPr>
        <p:spPr>
          <a:xfrm>
            <a:off x="8173330" y="5611076"/>
            <a:ext cx="23371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antar Brown"/>
                <a:ea typeface="+mn-ea"/>
                <a:cs typeface="+mn-cs"/>
              </a:rPr>
              <a:t>Décrire ce qui s’est passé</a:t>
            </a:r>
          </a:p>
        </p:txBody>
      </p:sp>
    </p:spTree>
    <p:extLst>
      <p:ext uri="{BB962C8B-B14F-4D97-AF65-F5344CB8AC3E}">
        <p14:creationId xmlns:p14="http://schemas.microsoft.com/office/powerpoint/2010/main" val="33664752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CKSLIDES" val="6.1"/>
  <p:tag name="VERSIONID" val="711"/>
  <p:tag name="EXCLUDEHIDDENSLIDES" val="False"/>
  <p:tag name="NUMBEROFPAGES" val="3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HEADER"/>
  <p:tag name="LOGO_POSITION" val="HEAD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2G" val="205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TEVERSION" val="7.1"/>
  <p:tag name="VERSIONNUMBER" val="7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HEADER"/>
  <p:tag name="LOGO_POSITION" val="HEAD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HEADER"/>
  <p:tag name="LOGO_POSITION" val="HEAD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HEADER"/>
  <p:tag name="LOGO_POSITION" val="HEAD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HEADER"/>
  <p:tag name="LOGO_POSITION" val="HEAD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HEADER"/>
  <p:tag name="LOGO_POSITION" val="HEADER"/>
</p:tagLst>
</file>

<file path=ppt/theme/theme1.xml><?xml version="1.0" encoding="utf-8"?>
<a:theme xmlns:a="http://schemas.openxmlformats.org/drawingml/2006/main" name="Kantar template master">
  <a:themeElements>
    <a:clrScheme name="Kantar colour theme">
      <a:dk1>
        <a:srgbClr val="333333"/>
      </a:dk1>
      <a:lt1>
        <a:srgbClr val="FFFFFF"/>
      </a:lt1>
      <a:dk2>
        <a:srgbClr val="0060FF"/>
      </a:dk2>
      <a:lt2>
        <a:srgbClr val="802AB7"/>
      </a:lt2>
      <a:accent1>
        <a:srgbClr val="AEAE9F"/>
      </a:accent1>
      <a:accent2>
        <a:srgbClr val="00E5BA"/>
      </a:accent2>
      <a:accent3>
        <a:srgbClr val="00B600"/>
      </a:accent3>
      <a:accent4>
        <a:srgbClr val="FEDB00"/>
      </a:accent4>
      <a:accent5>
        <a:srgbClr val="FF5000"/>
      </a:accent5>
      <a:accent6>
        <a:srgbClr val="FA0028"/>
      </a:accent6>
      <a:hlink>
        <a:srgbClr val="0060FF"/>
      </a:hlink>
      <a:folHlink>
        <a:srgbClr val="802AB7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27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600" b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600" dirty="0" err="1" smtClean="0"/>
        </a:defPPr>
      </a:lstStyle>
    </a:txDef>
  </a:objectDefaults>
  <a:extraClrSchemeLst/>
  <a:custClrLst>
    <a:custClr name="Significance red">
      <a:srgbClr val="E10000"/>
    </a:custClr>
    <a:custClr name="Significance red light">
      <a:srgbClr val="ED6666"/>
    </a:custClr>
    <a:custClr name="Significance green">
      <a:srgbClr val="00D200"/>
    </a:custClr>
    <a:custClr name="Significance green light">
      <a:srgbClr val="66E466"/>
    </a:custClr>
    <a:custClr name="Custom light blue">
      <a:srgbClr val="00B6FF"/>
    </a:custClr>
    <a:custClr name="Custom light green">
      <a:srgbClr val="9EE900"/>
    </a:custClr>
    <a:custClr name="Custom magenta">
      <a:srgbClr val="C700D3"/>
    </a:custClr>
  </a:custClrLst>
  <a:extLst>
    <a:ext uri="{05A4C25C-085E-4340-85A3-A5531E510DB2}">
      <thm15:themeFamily xmlns:thm15="http://schemas.microsoft.com/office/thememl/2012/main" name="Kantar presentation template 16x9.potx" id="{72C55E70-DCC0-48BC-A8D3-254C9D85EE6B}" vid="{C23FF744-6EF1-4703-9F18-C96C6AEBAFAC}"/>
    </a:ext>
  </a:extLst>
</a:theme>
</file>

<file path=ppt/theme/theme2.xml><?xml version="1.0" encoding="utf-8"?>
<a:theme xmlns:a="http://schemas.openxmlformats.org/drawingml/2006/main" name="1_Kantar template master">
  <a:themeElements>
    <a:clrScheme name="Kantar TNS colours">
      <a:dk1>
        <a:srgbClr val="717171"/>
      </a:dk1>
      <a:lt1>
        <a:srgbClr val="FFFFFF"/>
      </a:lt1>
      <a:dk2>
        <a:srgbClr val="81C341"/>
      </a:dk2>
      <a:lt2>
        <a:srgbClr val="E5007E"/>
      </a:lt2>
      <a:accent1>
        <a:srgbClr val="C50017"/>
      </a:accent1>
      <a:accent2>
        <a:srgbClr val="F7911E"/>
      </a:accent2>
      <a:accent3>
        <a:srgbClr val="EF5205"/>
      </a:accent3>
      <a:accent4>
        <a:srgbClr val="7A2280"/>
      </a:accent4>
      <a:accent5>
        <a:srgbClr val="3EB1CC"/>
      </a:accent5>
      <a:accent6>
        <a:srgbClr val="4655A5"/>
      </a:accent6>
      <a:hlink>
        <a:srgbClr val="C69B08"/>
      </a:hlink>
      <a:folHlink>
        <a:srgbClr val="98700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rgbClr val="717171"/>
        </a:solidFill>
        <a:ln w="127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600" b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ésentation1" id="{002270A3-8022-42E5-9FC2-DABB6647C495}" vid="{A0DD0279-E7F8-4008-947B-712329398782}"/>
    </a:ext>
  </a:extLst>
</a:theme>
</file>

<file path=ppt/theme/theme3.xml><?xml version="1.0" encoding="utf-8"?>
<a:theme xmlns:a="http://schemas.openxmlformats.org/drawingml/2006/main" name="3_Content slides - no sub heading">
  <a:themeElements>
    <a:clrScheme name="Kantar TNS">
      <a:dk1>
        <a:srgbClr val="717171"/>
      </a:dk1>
      <a:lt1>
        <a:srgbClr val="FFFFFF"/>
      </a:lt1>
      <a:dk2>
        <a:srgbClr val="79D738"/>
      </a:dk2>
      <a:lt2>
        <a:srgbClr val="E5007E"/>
      </a:lt2>
      <a:accent1>
        <a:srgbClr val="C50017"/>
      </a:accent1>
      <a:accent2>
        <a:srgbClr val="F7911E"/>
      </a:accent2>
      <a:accent3>
        <a:srgbClr val="EF5205"/>
      </a:accent3>
      <a:accent4>
        <a:srgbClr val="7A2280"/>
      </a:accent4>
      <a:accent5>
        <a:srgbClr val="3EB1CC"/>
      </a:accent5>
      <a:accent6>
        <a:srgbClr val="4655A5"/>
      </a:accent6>
      <a:hlink>
        <a:srgbClr val="E5007E"/>
      </a:hlink>
      <a:folHlink>
        <a:srgbClr val="E5007E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rgbClr val="000000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Kantar TNS PowerPoint template 16x9 - for presentations and pitches.potx" id="{25B204C4-8FE5-49BF-8FCF-2433131BB358}" vid="{6EE34872-0C3E-4DC6-BF15-D8305DBC66E2}"/>
    </a:ext>
  </a:extLst>
</a:theme>
</file>

<file path=ppt/theme/theme4.xml><?xml version="1.0" encoding="utf-8"?>
<a:theme xmlns:a="http://schemas.openxmlformats.org/drawingml/2006/main" name="1_Danone Template - Navy">
  <a:themeElements>
    <a:clrScheme name="Danone Template">
      <a:dk1>
        <a:srgbClr val="000000"/>
      </a:dk1>
      <a:lt1>
        <a:srgbClr val="FFFFFF"/>
      </a:lt1>
      <a:dk2>
        <a:srgbClr val="002677"/>
      </a:dk2>
      <a:lt2>
        <a:srgbClr val="F2F2F2"/>
      </a:lt2>
      <a:accent1>
        <a:srgbClr val="002677"/>
      </a:accent1>
      <a:accent2>
        <a:srgbClr val="00B0F0"/>
      </a:accent2>
      <a:accent3>
        <a:srgbClr val="00B494"/>
      </a:accent3>
      <a:accent4>
        <a:srgbClr val="EBB6EC"/>
      </a:accent4>
      <a:accent5>
        <a:srgbClr val="0070C0"/>
      </a:accent5>
      <a:accent6>
        <a:srgbClr val="FE9C28"/>
      </a:accent6>
      <a:hlink>
        <a:srgbClr val="002677"/>
      </a:hlink>
      <a:folHlink>
        <a:srgbClr val="000000"/>
      </a:folHlink>
    </a:clrScheme>
    <a:fontScheme name="Danone Template">
      <a:majorFont>
        <a:latin typeface="Oswald SemiBold"/>
        <a:ea typeface=""/>
        <a:cs typeface=""/>
      </a:majorFont>
      <a:minorFont>
        <a:latin typeface="Oswal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Danone_GMM-Template_2022" id="{82821C67-0C12-43C4-9EE4-66B75AC8D9DF}" vid="{F32AF078-9E54-4B4D-813E-4A3BE4A93AC0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gnificance red">
      <a:srgbClr val="E10000"/>
    </a:custClr>
    <a:custClr name="Significance red light">
      <a:srgbClr val="ED6666"/>
    </a:custClr>
    <a:custClr name="Significance green">
      <a:srgbClr val="00D200"/>
    </a:custClr>
    <a:custClr name="Significance green light">
      <a:srgbClr val="66E466"/>
    </a:custClr>
    <a:custClr name="Custom light blue">
      <a:srgbClr val="00B6FF"/>
    </a:custClr>
    <a:custClr name="Custom light green">
      <a:srgbClr val="9EE900"/>
    </a:custClr>
    <a:custClr name="Custom magenta">
      <a:srgbClr val="C700D3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gnificance red">
      <a:srgbClr val="E10000"/>
    </a:custClr>
    <a:custClr name="Significance red light">
      <a:srgbClr val="ED6666"/>
    </a:custClr>
    <a:custClr name="Significance green">
      <a:srgbClr val="00D200"/>
    </a:custClr>
    <a:custClr name="Significance green light">
      <a:srgbClr val="66E466"/>
    </a:custClr>
    <a:custClr name="Custom light blue">
      <a:srgbClr val="00B6FF"/>
    </a:custClr>
    <a:custClr name="Custom light green">
      <a:srgbClr val="9EE900"/>
    </a:custClr>
    <a:custClr name="Custom magenta">
      <a:srgbClr val="C700D3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83C272E1F9B42468BBA33300778308C" ma:contentTypeVersion="20" ma:contentTypeDescription="Create a new document." ma:contentTypeScope="" ma:versionID="6bb0a2a9855e98ffa6064ffe31221b22">
  <xsd:schema xmlns:xsd="http://www.w3.org/2001/XMLSchema" xmlns:xs="http://www.w3.org/2001/XMLSchema" xmlns:p="http://schemas.microsoft.com/office/2006/metadata/properties" xmlns:ns2="802e0a86-8e97-4676-80ba-edf2a8288115" xmlns:ns3="142ba6cd-90ec-47ba-8075-6b162d8d4491" xmlns:ns4="8e41812a-84dc-46a2-af51-d068bcc7a4ac" targetNamespace="http://schemas.microsoft.com/office/2006/metadata/properties" ma:root="true" ma:fieldsID="4ef27f4493602fea7fe7ee60a4b1c58f" ns2:_="" ns3:_="" ns4:_="">
    <xsd:import namespace="802e0a86-8e97-4676-80ba-edf2a8288115"/>
    <xsd:import namespace="142ba6cd-90ec-47ba-8075-6b162d8d4491"/>
    <xsd:import namespace="8e41812a-84dc-46a2-af51-d068bcc7a4ac"/>
    <xsd:element name="properties">
      <xsd:complexType>
        <xsd:sequence>
          <xsd:element name="documentManagement">
            <xsd:complexType>
              <xsd:all>
                <xsd:element ref="ns2:UnilyIsFeaturedDocument" minOccurs="0"/>
                <xsd:element ref="ns2:UnilyIsTemplate" minOccurs="0"/>
                <xsd:element ref="ns2:TaxCatchAll" minOccurs="0"/>
                <xsd:element ref="ns2:TaxCatchAllLabel" minOccurs="0"/>
                <xsd:element ref="ns2:jb77fa9ede964b3ab430248b0329684a" minOccurs="0"/>
                <xsd:element ref="ns2:h0ef683bd7044617b6fc03b7f86bc7cf" minOccurs="0"/>
                <xsd:element ref="ns2:i819a00c63874b27a1c287b0ac0a9d17" minOccurs="0"/>
                <xsd:element ref="ns2:p9473e14649f422380abaea906c28710" minOccurs="0"/>
                <xsd:element ref="ns2:p11b359c7fb245abb61e0bbe02280977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2:e0eedf8ed9c34c5dbad17c5319ce271d" minOccurs="0"/>
                <xsd:element ref="ns3:MediaServiceDateTaken" minOccurs="0"/>
                <xsd:element ref="ns3:MediaLengthInSeconds" minOccurs="0"/>
                <xsd:element ref="ns4:SharedWithUsers" minOccurs="0"/>
                <xsd:element ref="ns4:SharedWithDetails" minOccurs="0"/>
                <xsd:element ref="ns3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2e0a86-8e97-4676-80ba-edf2a8288115" elementFormDefault="qualified">
    <xsd:import namespace="http://schemas.microsoft.com/office/2006/documentManagement/types"/>
    <xsd:import namespace="http://schemas.microsoft.com/office/infopath/2007/PartnerControls"/>
    <xsd:element name="UnilyIsFeaturedDocument" ma:index="8" nillable="true" ma:displayName="Is Featured Document" ma:internalName="UnilyIsFeaturedDocument">
      <xsd:simpleType>
        <xsd:restriction base="dms:Boolean"/>
      </xsd:simpleType>
    </xsd:element>
    <xsd:element name="UnilyIsTemplate" ma:index="9" nillable="true" ma:displayName="Is Template" ma:internalName="UnilyIsTemplate">
      <xsd:simpleType>
        <xsd:restriction base="dms:Boolean"/>
      </xsd:simpleType>
    </xsd:element>
    <xsd:element name="TaxCatchAll" ma:index="10" nillable="true" ma:displayName="Taxonomy Catch All Column" ma:hidden="true" ma:list="{e0e64aeb-ab0c-421c-a3fc-5443d8094954}" ma:internalName="TaxCatchAll" ma:showField="CatchAllData" ma:web="802e0a86-8e97-4676-80ba-edf2a828811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1" nillable="true" ma:displayName="Taxonomy Catch All Column1" ma:hidden="true" ma:list="{e0e64aeb-ab0c-421c-a3fc-5443d8094954}" ma:internalName="TaxCatchAllLabel" ma:readOnly="true" ma:showField="CatchAllDataLabel" ma:web="802e0a86-8e97-4676-80ba-edf2a828811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jb77fa9ede964b3ab430248b0329684a" ma:index="12" nillable="true" ma:taxonomy="true" ma:internalName="jb77fa9ede964b3ab430248b0329684a" ma:taxonomyFieldName="Offer" ma:displayName="Offer" ma:default="" ma:fieldId="{3b77fa9e-de96-4b3a-b430-248b0329684a}" ma:taxonomyMulti="true" ma:sspId="335d02d2-2acc-434b-b7bb-812ff22cbf32" ma:termSetId="206cf811-ca3d-4daf-bd45-b33cea815a9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0ef683bd7044617b6fc03b7f86bc7cf" ma:index="14" nillable="true" ma:taxonomy="true" ma:internalName="h0ef683bd7044617b6fc03b7f86bc7cf" ma:taxonomyFieldName="Countries" ma:displayName="Countries" ma:default="" ma:fieldId="{10ef683b-d704-4617-b6fc-03b7f86bc7cf}" ma:taxonomyMulti="true" ma:sspId="335d02d2-2acc-434b-b7bb-812ff22cbf32" ma:termSetId="c2e122a6-bbb9-4e3e-a9c0-10a20218402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819a00c63874b27a1c287b0ac0a9d17" ma:index="16" nillable="true" ma:taxonomy="true" ma:internalName="i819a00c63874b27a1c287b0ac0a9d17" ma:taxonomyFieldName="Departments" ma:displayName="Departments" ma:default="" ma:fieldId="{2819a00c-6387-4b27-a1c2-87b0ac0a9d17}" ma:taxonomyMulti="true" ma:sspId="335d02d2-2acc-434b-b7bb-812ff22cbf32" ma:termSetId="7db15008-d1d6-498d-a488-7d8774bc176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p9473e14649f422380abaea906c28710" ma:index="18" nillable="true" ma:taxonomy="true" ma:internalName="p9473e14649f422380abaea906c28710" ma:taxonomyFieldName="Document_x0020_Categories" ma:displayName="Document Categories" ma:default="" ma:fieldId="{99473e14-649f-4223-80ab-aea906c28710}" ma:taxonomyMulti="true" ma:sspId="335d02d2-2acc-434b-b7bb-812ff22cbf32" ma:termSetId="f0f7a287-f6ff-41d8-bac1-a65f5268323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p11b359c7fb245abb61e0bbe02280977" ma:index="20" nillable="true" ma:taxonomy="true" ma:internalName="p11b359c7fb245abb61e0bbe02280977" ma:taxonomyFieldName="Companies" ma:displayName="Companies" ma:default="" ma:fieldId="{911b359c-7fb2-45ab-b61e-0bbe02280977}" ma:taxonomyMulti="true" ma:sspId="335d02d2-2acc-434b-b7bb-812ff22cbf32" ma:termSetId="3915896b-ab17-402b-9622-cf55dd91869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0eedf8ed9c34c5dbad17c5319ce271d" ma:index="30" nillable="true" ma:taxonomy="true" ma:internalName="e0eedf8ed9c34c5dbad17c5319ce271d" ma:taxonomyFieldName="UnilyDocumentCategory" ma:displayName="Document Category" ma:fieldId="{e0eedf8e-d9c3-4c5d-bad1-7c5319ce271d}" ma:taxonomyMulti="true" ma:sspId="335d02d2-2acc-434b-b7bb-812ff22cbf32" ma:termSetId="ebb01328-3c5c-4bb0-9613-f16ad9d3a0c4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2ba6cd-90ec-47ba-8075-6b162d8d44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2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24" nillable="true" ma:displayName="Tags" ma:internalName="MediaServiceAutoTags" ma:readOnly="true">
      <xsd:simpleType>
        <xsd:restriction base="dms:Text"/>
      </xsd:simpleType>
    </xsd:element>
    <xsd:element name="MediaServiceOCR" ma:index="2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3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33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37" nillable="true" ma:taxonomy="true" ma:internalName="lcf76f155ced4ddcb4097134ff3c332f" ma:taxonomyFieldName="MediaServiceImageTags" ma:displayName="Image Tags" ma:readOnly="false" ma:fieldId="{5cf76f15-5ced-4ddc-b409-7134ff3c332f}" ma:taxonomyMulti="true" ma:sspId="335d02d2-2acc-434b-b7bb-812ff22cbf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41812a-84dc-46a2-af51-d068bcc7a4ac" elementFormDefault="qualified">
    <xsd:import namespace="http://schemas.microsoft.com/office/2006/documentManagement/types"/>
    <xsd:import namespace="http://schemas.microsoft.com/office/infopath/2007/PartnerControls"/>
    <xsd:element name="SharedWithUsers" ma:index="3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UnilyIsTemplate xmlns="802e0a86-8e97-4676-80ba-edf2a8288115" xsi:nil="true"/>
    <jb77fa9ede964b3ab430248b0329684a xmlns="802e0a86-8e97-4676-80ba-edf2a8288115">
      <Terms xmlns="http://schemas.microsoft.com/office/infopath/2007/PartnerControls"/>
    </jb77fa9ede964b3ab430248b0329684a>
    <UnilyIsFeaturedDocument xmlns="802e0a86-8e97-4676-80ba-edf2a8288115" xsi:nil="true"/>
    <TaxCatchAll xmlns="802e0a86-8e97-4676-80ba-edf2a8288115">
      <Value>214</Value>
      <Value>67</Value>
    </TaxCatchAll>
    <p9473e14649f422380abaea906c28710 xmlns="802e0a86-8e97-4676-80ba-edf2a8288115">
      <Terms xmlns="http://schemas.microsoft.com/office/infopath/2007/PartnerControls"/>
    </p9473e14649f422380abaea906c28710>
    <p11b359c7fb245abb61e0bbe02280977 xmlns="802e0a86-8e97-4676-80ba-edf2a8288115">
      <Terms xmlns="http://schemas.microsoft.com/office/infopath/2007/PartnerControls">
        <TermInfo xmlns="http://schemas.microsoft.com/office/infopath/2007/PartnerControls">
          <TermName xmlns="http://schemas.microsoft.com/office/infopath/2007/PartnerControls">Insights Division</TermName>
          <TermId xmlns="http://schemas.microsoft.com/office/infopath/2007/PartnerControls">e43539c3-3aa2-4d4e-9961-45e0ab999602</TermId>
        </TermInfo>
      </Terms>
    </p11b359c7fb245abb61e0bbe02280977>
    <i819a00c63874b27a1c287b0ac0a9d17 xmlns="802e0a86-8e97-4676-80ba-edf2a8288115">
      <Terms xmlns="http://schemas.microsoft.com/office/infopath/2007/PartnerControls"/>
    </i819a00c63874b27a1c287b0ac0a9d17>
    <h0ef683bd7044617b6fc03b7f86bc7cf xmlns="802e0a86-8e97-4676-80ba-edf2a8288115">
      <Terms xmlns="http://schemas.microsoft.com/office/infopath/2007/PartnerControls">
        <TermInfo xmlns="http://schemas.microsoft.com/office/infopath/2007/PartnerControls">
          <TermName xmlns="http://schemas.microsoft.com/office/infopath/2007/PartnerControls">France</TermName>
          <TermId xmlns="http://schemas.microsoft.com/office/infopath/2007/PartnerControls">464e3f25-8783-450b-a104-69212e6b7939</TermId>
        </TermInfo>
      </Terms>
    </h0ef683bd7044617b6fc03b7f86bc7cf>
    <e0eedf8ed9c34c5dbad17c5319ce271d xmlns="802e0a86-8e97-4676-80ba-edf2a8288115">
      <Terms xmlns="http://schemas.microsoft.com/office/infopath/2007/PartnerControls"/>
    </e0eedf8ed9c34c5dbad17c5319ce271d>
    <lcf76f155ced4ddcb4097134ff3c332f xmlns="142ba6cd-90ec-47ba-8075-6b162d8d4491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7909AB6-B1A0-4ECC-AC63-E3D7CE2DC2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02e0a86-8e97-4676-80ba-edf2a8288115"/>
    <ds:schemaRef ds:uri="142ba6cd-90ec-47ba-8075-6b162d8d4491"/>
    <ds:schemaRef ds:uri="8e41812a-84dc-46a2-af51-d068bcc7a4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2193883-9DEF-4394-A746-8B0504B231C0}">
  <ds:schemaRefs>
    <ds:schemaRef ds:uri="http://schemas.microsoft.com/office/2006/metadata/properties"/>
    <ds:schemaRef ds:uri="http://schemas.microsoft.com/office/infopath/2007/PartnerControls"/>
    <ds:schemaRef ds:uri="802e0a86-8e97-4676-80ba-edf2a8288115"/>
    <ds:schemaRef ds:uri="142ba6cd-90ec-47ba-8075-6b162d8d4491"/>
  </ds:schemaRefs>
</ds:datastoreItem>
</file>

<file path=customXml/itemProps3.xml><?xml version="1.0" encoding="utf-8"?>
<ds:datastoreItem xmlns:ds="http://schemas.openxmlformats.org/officeDocument/2006/customXml" ds:itemID="{BC375B81-FBF5-4924-A5E0-F0376D8E7D5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47</TotalTime>
  <Words>4092</Words>
  <Application>Microsoft Office PowerPoint</Application>
  <PresentationFormat>Grand écran</PresentationFormat>
  <Paragraphs>514</Paragraphs>
  <Slides>38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38</vt:i4>
      </vt:variant>
    </vt:vector>
  </HeadingPairs>
  <TitlesOfParts>
    <vt:vector size="49" baseType="lpstr">
      <vt:lpstr>Arial</vt:lpstr>
      <vt:lpstr>Calibri</vt:lpstr>
      <vt:lpstr>Courier New</vt:lpstr>
      <vt:lpstr>Kantar Brown</vt:lpstr>
      <vt:lpstr>Oswald Light</vt:lpstr>
      <vt:lpstr>Oswald SemiBold</vt:lpstr>
      <vt:lpstr>Wingdings</vt:lpstr>
      <vt:lpstr>Kantar template master</vt:lpstr>
      <vt:lpstr>1_Kantar template master</vt:lpstr>
      <vt:lpstr>3_Content slides - no sub heading</vt:lpstr>
      <vt:lpstr>1_Danone Template - Navy</vt:lpstr>
      <vt:lpstr>La Data Science au service   du marketing</vt:lpstr>
      <vt:lpstr>Kantar : une profusion de données</vt:lpstr>
      <vt:lpstr>Kantar : une profusion de données</vt:lpstr>
      <vt:lpstr>Les analyses statistiques : dégager plus de valeur aux data </vt:lpstr>
      <vt:lpstr>Les différents types d’analyses</vt:lpstr>
      <vt:lpstr>Les analyses statistiques : dégager plus de valeur de vos data </vt:lpstr>
      <vt:lpstr>Les différents types d’analyses</vt:lpstr>
      <vt:lpstr>        Des aides "statistiques" en amont / en aval de l’étude </vt:lpstr>
      <vt:lpstr>Les différents types d’analyses</vt:lpstr>
      <vt:lpstr>Le bénéfice des analyses descriptives Décrire votre échantillon , votre cible, votre KPI, votre marque…</vt:lpstr>
      <vt:lpstr>Présentation PowerPoint</vt:lpstr>
      <vt:lpstr>Présentation PowerPoint</vt:lpstr>
      <vt:lpstr>AFC – visualiser / synthétiser l’information</vt:lpstr>
      <vt:lpstr>Présentation PowerPoint</vt:lpstr>
      <vt:lpstr>Présentation PowerPoint</vt:lpstr>
      <vt:lpstr>Les différents types d’analyses</vt:lpstr>
      <vt:lpstr>Le bénéfice des analyses explicatives  Expliquer vos niveaux de KPIs par l’impact de certaines dimensions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Articulations marque et sponsoring</vt:lpstr>
      <vt:lpstr>Principaux thèmes</vt:lpstr>
      <vt:lpstr>Chemin de succès du sponsoring</vt:lpstr>
      <vt:lpstr>Chemin de succès du sponsoring</vt:lpstr>
      <vt:lpstr>Présentation PowerPoint</vt:lpstr>
      <vt:lpstr>Présentation PowerPoint</vt:lpstr>
      <vt:lpstr>Présentation PowerPoint</vt:lpstr>
      <vt:lpstr>Les différents types d’analyses</vt:lpstr>
      <vt:lpstr>Le bénéfice des analyses prédictives  Prédire une situation à partir des résultats d’étude</vt:lpstr>
      <vt:lpstr>Les analyses en une page</vt:lpstr>
      <vt:lpstr>Présentation PowerPoint</vt:lpstr>
      <vt:lpstr>Présentation PowerPoint</vt:lpstr>
      <vt:lpstr>Notre sujet d’étude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Panorama des  analyses statistiques  à votre disposition</dc:title>
  <dc:subject>Sub-heading</dc:subject>
  <dc:creator>Riquet, Isabelle (TSPRI)</dc:creator>
  <cp:keywords>Project reference</cp:keywords>
  <dc:description>Date</dc:description>
  <cp:lastModifiedBy>Mermoud, David (TSPRI)</cp:lastModifiedBy>
  <cp:revision>100</cp:revision>
  <cp:lastPrinted>2017-03-24T13:40:26Z</cp:lastPrinted>
  <dcterms:created xsi:type="dcterms:W3CDTF">2021-04-19T16:06:17Z</dcterms:created>
  <dcterms:modified xsi:type="dcterms:W3CDTF">2024-01-17T13:45:47Z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0x010100883C272E1F9B42468BBA33300778308C</vt:lpwstr>
  </property>
  <property fmtid="{D5CDD505-2E9C-101B-9397-08002B2CF9AE}" pid="3" name="UnilyDocumentCategory">
    <vt:lpwstr/>
  </property>
  <property fmtid="{D5CDD505-2E9C-101B-9397-08002B2CF9AE}" pid="4" name="Countries">
    <vt:lpwstr>67;#France|464e3f25-8783-450b-a104-69212e6b7939</vt:lpwstr>
  </property>
  <property fmtid="{D5CDD505-2E9C-101B-9397-08002B2CF9AE}" pid="5" name="Document_x0020_Categories">
    <vt:lpwstr/>
  </property>
  <property fmtid="{D5CDD505-2E9C-101B-9397-08002B2CF9AE}" pid="6" name="Departments">
    <vt:lpwstr/>
  </property>
  <property fmtid="{D5CDD505-2E9C-101B-9397-08002B2CF9AE}" pid="7" name="Companies">
    <vt:lpwstr>214;#Insights Division|e43539c3-3aa2-4d4e-9961-45e0ab999602</vt:lpwstr>
  </property>
  <property fmtid="{D5CDD505-2E9C-101B-9397-08002B2CF9AE}" pid="8" name="Offer">
    <vt:lpwstr/>
  </property>
  <property fmtid="{D5CDD505-2E9C-101B-9397-08002B2CF9AE}" pid="9" name="Document Categories">
    <vt:lpwstr/>
  </property>
  <property fmtid="{D5CDD505-2E9C-101B-9397-08002B2CF9AE}" pid="10" name="MSIP_Label_3741da7a-79c1-417c-b408-16c0bfe99fca_Enabled">
    <vt:lpwstr>true</vt:lpwstr>
  </property>
  <property fmtid="{D5CDD505-2E9C-101B-9397-08002B2CF9AE}" pid="11" name="MSIP_Label_3741da7a-79c1-417c-b408-16c0bfe99fca_SetDate">
    <vt:lpwstr>2024-01-17T07:41:17Z</vt:lpwstr>
  </property>
  <property fmtid="{D5CDD505-2E9C-101B-9397-08002B2CF9AE}" pid="12" name="MSIP_Label_3741da7a-79c1-417c-b408-16c0bfe99fca_Method">
    <vt:lpwstr>Standard</vt:lpwstr>
  </property>
  <property fmtid="{D5CDD505-2E9C-101B-9397-08002B2CF9AE}" pid="13" name="MSIP_Label_3741da7a-79c1-417c-b408-16c0bfe99fca_Name">
    <vt:lpwstr>Internal Only - Amber</vt:lpwstr>
  </property>
  <property fmtid="{D5CDD505-2E9C-101B-9397-08002B2CF9AE}" pid="14" name="MSIP_Label_3741da7a-79c1-417c-b408-16c0bfe99fca_SiteId">
    <vt:lpwstr>1e355c04-e0a4-42ed-8e2d-7351591f0ef1</vt:lpwstr>
  </property>
  <property fmtid="{D5CDD505-2E9C-101B-9397-08002B2CF9AE}" pid="15" name="MSIP_Label_3741da7a-79c1-417c-b408-16c0bfe99fca_ActionId">
    <vt:lpwstr>70e999a8-37af-4592-a8f7-bd284f85d7c5</vt:lpwstr>
  </property>
  <property fmtid="{D5CDD505-2E9C-101B-9397-08002B2CF9AE}" pid="16" name="MSIP_Label_3741da7a-79c1-417c-b408-16c0bfe99fca_ContentBits">
    <vt:lpwstr>0</vt:lpwstr>
  </property>
</Properties>
</file>